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1097" r:id="rId2"/>
    <p:sldId id="1194" r:id="rId3"/>
    <p:sldId id="1195" r:id="rId4"/>
    <p:sldId id="1197" r:id="rId5"/>
    <p:sldId id="1198" r:id="rId6"/>
    <p:sldId id="1199"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
          <p15:clr>
            <a:srgbClr val="A4A3A4"/>
          </p15:clr>
        </p15:guide>
        <p15:guide id="2" orient="horz" pos="4042" userDrawn="1">
          <p15:clr>
            <a:srgbClr val="A4A3A4"/>
          </p15:clr>
        </p15:guide>
        <p15:guide id="3" pos="364">
          <p15:clr>
            <a:srgbClr val="A4A3A4"/>
          </p15:clr>
        </p15:guide>
        <p15:guide id="4" pos="7197" userDrawn="1">
          <p15:clr>
            <a:srgbClr val="A4A3A4"/>
          </p15:clr>
        </p15:guide>
        <p15:guide id="5"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18188641006@163.com"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7D4"/>
    <a:srgbClr val="464646"/>
    <a:srgbClr val="3BAEB0"/>
    <a:srgbClr val="7FC637"/>
    <a:srgbClr val="0000FF"/>
    <a:srgbClr val="177099"/>
    <a:srgbClr val="FFFFFF"/>
    <a:srgbClr val="424242"/>
    <a:srgbClr val="F8F8F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403" autoAdjust="0"/>
  </p:normalViewPr>
  <p:slideViewPr>
    <p:cSldViewPr snapToGrid="0" showGuides="1">
      <p:cViewPr varScale="1">
        <p:scale>
          <a:sx n="63" d="100"/>
          <a:sy n="63" d="100"/>
        </p:scale>
        <p:origin x="821" y="86"/>
      </p:cViewPr>
      <p:guideLst>
        <p:guide orient="horz" pos="248"/>
        <p:guide orient="horz" pos="4042"/>
        <p:guide pos="364"/>
        <p:guide pos="7197"/>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D3BA6-3E63-4F5E-B468-A2FBFF2EC6D8}" type="datetimeFigureOut">
              <a:rPr lang="zh-CN" altLang="en-US" smtClean="0"/>
              <a:t>2020/10/28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0BF810-7118-40A6-BE73-7D606FD767E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0BF810-7118-40A6-BE73-7D606FD767E6}"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肠道菌群的失调是结直肠癌发生的关键。与此同时，肠道菌群的改变可能通过与宿主基因的相互作用而影响肠道疾病的发生。然而，结肠直肠癌</a:t>
            </a:r>
            <a:r>
              <a:rPr lang="en-US" altLang="zh-CN" b="0" i="0" dirty="0">
                <a:solidFill>
                  <a:srgbClr val="2E3033"/>
                </a:solidFill>
                <a:effectLst/>
                <a:latin typeface="Arial" panose="020B0604020202020204" pitchFamily="34" charset="0"/>
              </a:rPr>
              <a:t>(CRC)</a:t>
            </a:r>
            <a:r>
              <a:rPr lang="zh-CN" altLang="en-US" b="0" i="0" dirty="0">
                <a:solidFill>
                  <a:srgbClr val="2E3033"/>
                </a:solidFill>
                <a:effectLst/>
                <a:latin typeface="Arial" panose="020B0604020202020204" pitchFamily="34" charset="0"/>
              </a:rPr>
              <a:t>中肠道菌群组成改变与特定基因表达差异之间的协同作用仍不明确。</a:t>
            </a:r>
            <a:endParaRPr lang="en-US" altLang="zh-CN" b="0" i="0" dirty="0">
              <a:solidFill>
                <a:srgbClr val="2E3033"/>
              </a:solidFill>
              <a:effectLst/>
              <a:latin typeface="Arial" panose="020B0604020202020204" pitchFamily="34" charset="0"/>
            </a:endParaRPr>
          </a:p>
          <a:p>
            <a:r>
              <a:rPr lang="zh-CN" altLang="en-US" dirty="0"/>
              <a:t>本研究</a:t>
            </a:r>
            <a:r>
              <a:rPr lang="zh-CN" altLang="en-US" b="0" i="0" dirty="0">
                <a:solidFill>
                  <a:srgbClr val="2E3033"/>
                </a:solidFill>
                <a:effectLst/>
                <a:latin typeface="Arial" panose="020B0604020202020204" pitchFamily="34" charset="0"/>
              </a:rPr>
              <a:t>整合</a:t>
            </a:r>
            <a:r>
              <a:rPr lang="en-US" altLang="zh-CN" b="0" i="0" dirty="0">
                <a:solidFill>
                  <a:srgbClr val="2E3033"/>
                </a:solidFill>
                <a:effectLst/>
                <a:latin typeface="Arial" panose="020B0604020202020204" pitchFamily="34" charset="0"/>
              </a:rPr>
              <a:t>16S rRNA</a:t>
            </a:r>
            <a:r>
              <a:rPr lang="zh-CN" altLang="en-US" b="0" i="0" dirty="0">
                <a:solidFill>
                  <a:srgbClr val="2E3033"/>
                </a:solidFill>
                <a:effectLst/>
                <a:latin typeface="Arial" panose="020B0604020202020204" pitchFamily="34" charset="0"/>
              </a:rPr>
              <a:t>基因序列和</a:t>
            </a:r>
            <a:r>
              <a:rPr lang="en-US" altLang="zh-CN" b="0" i="0" dirty="0">
                <a:solidFill>
                  <a:srgbClr val="2E3033"/>
                </a:solidFill>
                <a:effectLst/>
                <a:latin typeface="Arial" panose="020B0604020202020204" pitchFamily="34" charset="0"/>
              </a:rPr>
              <a:t>RNA</a:t>
            </a:r>
            <a:r>
              <a:rPr lang="zh-CN" altLang="en-US" b="0" i="0" dirty="0">
                <a:solidFill>
                  <a:srgbClr val="2E3033"/>
                </a:solidFill>
                <a:effectLst/>
                <a:latin typeface="Arial" panose="020B0604020202020204" pitchFamily="34" charset="0"/>
              </a:rPr>
              <a:t>序列数据，研究</a:t>
            </a:r>
            <a:r>
              <a:rPr lang="en-US" altLang="zh-CN" b="0" i="0" dirty="0">
                <a:solidFill>
                  <a:srgbClr val="2E3033"/>
                </a:solidFill>
                <a:effectLst/>
                <a:latin typeface="Arial" panose="020B0604020202020204" pitchFamily="34" charset="0"/>
              </a:rPr>
              <a:t>CRC</a:t>
            </a:r>
            <a:r>
              <a:rPr lang="zh-CN" altLang="en-US" b="0" i="0" dirty="0">
                <a:solidFill>
                  <a:srgbClr val="2E3033"/>
                </a:solidFill>
                <a:effectLst/>
                <a:latin typeface="Arial" panose="020B0604020202020204" pitchFamily="34" charset="0"/>
              </a:rPr>
              <a:t>患者中基因与肠道微生物之间的潜在关系。</a:t>
            </a:r>
            <a:endParaRPr lang="zh-CN" altLang="en-US" dirty="0"/>
          </a:p>
        </p:txBody>
      </p:sp>
      <p:sp>
        <p:nvSpPr>
          <p:cNvPr id="4" name="灯片编号占位符 3"/>
          <p:cNvSpPr>
            <a:spLocks noGrp="1"/>
          </p:cNvSpPr>
          <p:nvPr>
            <p:ph type="sldNum" sz="quarter" idx="5"/>
          </p:nvPr>
        </p:nvSpPr>
        <p:spPr/>
        <p:txBody>
          <a:bodyPr/>
          <a:lstStyle/>
          <a:p>
            <a:fld id="{500BF810-7118-40A6-BE73-7D606FD767E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膳食纤维是一种富含多酚的载体，其潜在的益处越来越受到人们的关注。本研究以胡萝卜膳食纤维（</a:t>
            </a:r>
            <a:r>
              <a:rPr lang="en-US" altLang="zh-CN" dirty="0"/>
              <a:t>CDF</a:t>
            </a:r>
            <a:r>
              <a:rPr lang="zh-CN" altLang="en-US" dirty="0"/>
              <a:t>）中结合多酚的释放、代谢及其潜在活性为研究对象，进行了体外模拟消化、消化和粪便微生物结肠发酵实验。结果表明，粪发酵过程释放的结合态多酚（</a:t>
            </a:r>
            <a:r>
              <a:rPr lang="en-US" altLang="zh-CN" dirty="0"/>
              <a:t>30.43%</a:t>
            </a:r>
            <a:r>
              <a:rPr lang="zh-CN" altLang="en-US" dirty="0"/>
              <a:t>）高于消化过程（</a:t>
            </a:r>
            <a:r>
              <a:rPr lang="en-US" altLang="zh-CN" dirty="0"/>
              <a:t>0.89%</a:t>
            </a:r>
            <a:r>
              <a:rPr lang="zh-CN" altLang="en-US" dirty="0"/>
              <a:t>），检测到</a:t>
            </a:r>
            <a:r>
              <a:rPr lang="en-US" altLang="zh-CN" dirty="0"/>
              <a:t>26</a:t>
            </a:r>
            <a:r>
              <a:rPr lang="zh-CN" altLang="en-US" dirty="0"/>
              <a:t>种多酚及其分解代谢产物，并提出了初级多酚的微生物途径。体外发酵后</a:t>
            </a:r>
            <a:r>
              <a:rPr lang="en-US" altLang="zh-CN" dirty="0"/>
              <a:t>CDF</a:t>
            </a:r>
            <a:r>
              <a:rPr lang="zh-CN" altLang="en-US" dirty="0"/>
              <a:t>片状结构的显著崩解与消化处理相当。释放的多酚具有抗氧化能力和</a:t>
            </a:r>
            <a:r>
              <a:rPr lang="en-US" altLang="zh-CN" dirty="0"/>
              <a:t>α-</a:t>
            </a:r>
            <a:r>
              <a:rPr lang="zh-CN" altLang="en-US" dirty="0"/>
              <a:t>葡萄糖苷酶抑制活性。粪便发酵</a:t>
            </a:r>
            <a:r>
              <a:rPr lang="en-US" altLang="zh-CN" dirty="0"/>
              <a:t>CDF</a:t>
            </a:r>
            <a:r>
              <a:rPr lang="zh-CN" altLang="en-US" dirty="0"/>
              <a:t>通过降低硬壁菌与拟杆菌的比值、提高有益菌群的相对丰度（</a:t>
            </a:r>
            <a:r>
              <a:rPr lang="en-US" altLang="zh-CN" dirty="0"/>
              <a:t>RA</a:t>
            </a:r>
            <a:r>
              <a:rPr lang="zh-CN" altLang="en-US" dirty="0"/>
              <a:t>）和抑制各种有害菌群的</a:t>
            </a:r>
            <a:r>
              <a:rPr lang="en-US" altLang="zh-CN" dirty="0"/>
              <a:t>RA</a:t>
            </a:r>
            <a:r>
              <a:rPr lang="zh-CN" altLang="en-US" dirty="0"/>
              <a:t>来调节微生物群落结构。总的来说，这项研究表明，结合多酚可能发挥潜在的好处，在胃肠道和结肠健康的</a:t>
            </a:r>
            <a:r>
              <a:rPr lang="en-US" altLang="zh-CN" dirty="0"/>
              <a:t>CDF</a:t>
            </a:r>
            <a:r>
              <a:rPr lang="zh-CN" altLang="en-US" dirty="0"/>
              <a:t>。</a:t>
            </a:r>
          </a:p>
        </p:txBody>
      </p:sp>
      <p:sp>
        <p:nvSpPr>
          <p:cNvPr id="4" name="灯片编号占位符 3"/>
          <p:cNvSpPr>
            <a:spLocks noGrp="1"/>
          </p:cNvSpPr>
          <p:nvPr>
            <p:ph type="sldNum" sz="quarter" idx="5"/>
          </p:nvPr>
        </p:nvSpPr>
        <p:spPr/>
        <p:txBody>
          <a:bodyPr/>
          <a:lstStyle/>
          <a:p>
            <a:fld id="{500BF810-7118-40A6-BE73-7D606FD767E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甜菜素是一种新型的天然色素，具有较高的着色强度和稳定性，具有良好的生理活性和荧光特性，在食品、化妆品和医药等领域具有广阔的应用前景。甜菜素主要局限于石竹类植物中，包括黄色的甜菜黄素和红色的甜菜花素。</a:t>
            </a:r>
            <a:endParaRPr lang="en-US" altLang="zh-CN" b="0" i="0" dirty="0">
              <a:solidFill>
                <a:srgbClr val="2E30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500BF810-7118-40A6-BE73-7D606FD767E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橙汁的消费提供了高浓度的促进健康的生物活性化合物，其数量可能增加酒精发酵。尽管发酵可能为橙相关产品的工业提供新的前景，但目前缺乏研究报告控制酒精发酵对人体橙汁</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生物利用度的影响。本研究的目的是评估吸收概况，药代动力学参数和尿排泄后，在</a:t>
            </a:r>
            <a:r>
              <a:rPr lang="en-US" altLang="zh-CN" b="0" i="0" dirty="0">
                <a:solidFill>
                  <a:srgbClr val="2E3033"/>
                </a:solidFill>
                <a:effectLst/>
                <a:latin typeface="Arial" panose="020B0604020202020204" pitchFamily="34" charset="0"/>
              </a:rPr>
              <a:t>9</a:t>
            </a:r>
            <a:r>
              <a:rPr lang="zh-CN" altLang="en-US" b="0" i="0" dirty="0">
                <a:solidFill>
                  <a:srgbClr val="2E3033"/>
                </a:solidFill>
                <a:effectLst/>
                <a:latin typeface="Arial" panose="020B0604020202020204" pitchFamily="34" charset="0"/>
              </a:rPr>
              <a:t>个志愿者急性给橙汁和饮料后，控制酒精发酵的橙汁</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。通过</a:t>
            </a:r>
            <a:r>
              <a:rPr lang="en-US" altLang="zh-CN" b="0" i="0" dirty="0">
                <a:solidFill>
                  <a:srgbClr val="2E3033"/>
                </a:solidFill>
                <a:effectLst/>
                <a:latin typeface="Arial" panose="020B0604020202020204" pitchFamily="34" charset="0"/>
              </a:rPr>
              <a:t>UHPLC-ESI-MS/MS</a:t>
            </a:r>
            <a:r>
              <a:rPr lang="zh-CN" altLang="en-US" b="0" i="0" dirty="0">
                <a:solidFill>
                  <a:srgbClr val="2E3033"/>
                </a:solidFill>
                <a:effectLst/>
                <a:latin typeface="Arial" panose="020B0604020202020204" pitchFamily="34" charset="0"/>
              </a:rPr>
              <a:t>靶向方法分析血浆和尿液样本。共定量了</a:t>
            </a:r>
            <a:r>
              <a:rPr lang="en-US" altLang="zh-CN" b="0" i="0" dirty="0">
                <a:solidFill>
                  <a:srgbClr val="2E3033"/>
                </a:solidFill>
                <a:effectLst/>
                <a:latin typeface="Arial" panose="020B0604020202020204" pitchFamily="34" charset="0"/>
              </a:rPr>
              <a:t>24</a:t>
            </a:r>
            <a:r>
              <a:rPr lang="zh-CN" altLang="en-US" b="0" i="0" dirty="0">
                <a:solidFill>
                  <a:srgbClr val="2E3033"/>
                </a:solidFill>
                <a:effectLst/>
                <a:latin typeface="Arial" panose="020B0604020202020204" pitchFamily="34" charset="0"/>
              </a:rPr>
              <a:t>种</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酚代谢物，包括黄烷酮和酚酸衍生物，其中大多数仅记录在尿液中。血浆中的主要代谢物为橙皮素和柚皮苷的</a:t>
            </a:r>
            <a:r>
              <a:rPr lang="en-US" altLang="zh-CN" b="0" i="0" dirty="0">
                <a:solidFill>
                  <a:srgbClr val="2E3033"/>
                </a:solidFill>
                <a:effectLst/>
                <a:latin typeface="Arial" panose="020B0604020202020204" pitchFamily="34" charset="0"/>
              </a:rPr>
              <a:t>II</a:t>
            </a:r>
            <a:r>
              <a:rPr lang="zh-CN" altLang="en-US" b="0" i="0" dirty="0">
                <a:solidFill>
                  <a:srgbClr val="2E3033"/>
                </a:solidFill>
                <a:effectLst/>
                <a:latin typeface="Arial" panose="020B0604020202020204" pitchFamily="34" charset="0"/>
              </a:rPr>
              <a:t>相偶联物，尿液中的主要代谢物为酚酸，特别是羟基苯甲酸。两种饮料中的</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酚具有很高的生物可利用性</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在</a:t>
            </a:r>
            <a:r>
              <a:rPr lang="en-US" altLang="zh-CN" b="0" i="0" dirty="0">
                <a:solidFill>
                  <a:srgbClr val="2E3033"/>
                </a:solidFill>
                <a:effectLst/>
                <a:latin typeface="Arial" panose="020B0604020202020204" pitchFamily="34" charset="0"/>
              </a:rPr>
              <a:t>46 - 59%</a:t>
            </a:r>
            <a:r>
              <a:rPr lang="zh-CN" altLang="en-US" b="0" i="0" dirty="0">
                <a:solidFill>
                  <a:srgbClr val="2E3033"/>
                </a:solidFill>
                <a:effectLst/>
                <a:latin typeface="Arial" panose="020B0604020202020204" pitchFamily="34" charset="0"/>
              </a:rPr>
              <a:t>之间</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，并且可以看到显著的个体间差异。血浆中黄烷酮和酚酸的总和在处理时间上有显著的交互作用，发酵汁中多酚的吸收速度比橙汁摄入后快。然而，尽管食物基质对橙汁</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的吸收有影响，这并不影响</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多酚</a:t>
            </a:r>
            <a:r>
              <a:rPr lang="en-US" altLang="zh-CN" b="0" i="0" dirty="0">
                <a:solidFill>
                  <a:srgbClr val="2E3033"/>
                </a:solidFill>
                <a:effectLst/>
                <a:latin typeface="Arial" panose="020B0604020202020204" pitchFamily="34" charset="0"/>
              </a:rPr>
              <a:t>)</a:t>
            </a:r>
            <a:r>
              <a:rPr lang="zh-CN" altLang="en-US" b="0" i="0" dirty="0">
                <a:solidFill>
                  <a:srgbClr val="2E3033"/>
                </a:solidFill>
                <a:effectLst/>
                <a:latin typeface="Arial" panose="020B0604020202020204" pitchFamily="34" charset="0"/>
              </a:rPr>
              <a:t>代谢物的药代动力学参数和尿排泄。</a:t>
            </a:r>
            <a:endParaRPr lang="zh-CN" altLang="en-US" dirty="0"/>
          </a:p>
        </p:txBody>
      </p:sp>
      <p:sp>
        <p:nvSpPr>
          <p:cNvPr id="4" name="灯片编号占位符 3"/>
          <p:cNvSpPr>
            <a:spLocks noGrp="1"/>
          </p:cNvSpPr>
          <p:nvPr>
            <p:ph type="sldNum" sz="quarter" idx="5"/>
          </p:nvPr>
        </p:nvSpPr>
        <p:spPr/>
        <p:txBody>
          <a:bodyPr/>
          <a:lstStyle/>
          <a:p>
            <a:fld id="{500BF810-7118-40A6-BE73-7D606FD767E6}" type="slidenum">
              <a:rPr lang="zh-CN" altLang="en-US" smtClean="0"/>
              <a:t>5</a:t>
            </a:fld>
            <a:endParaRPr lang="zh-CN" altLang="en-US"/>
          </a:p>
        </p:txBody>
      </p:sp>
    </p:spTree>
    <p:extLst>
      <p:ext uri="{BB962C8B-B14F-4D97-AF65-F5344CB8AC3E}">
        <p14:creationId xmlns:p14="http://schemas.microsoft.com/office/powerpoint/2010/main" val="1211872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Arial" panose="020B0604020202020204" pitchFamily="34" charset="0"/>
              <a:buChar char="•"/>
            </a:pPr>
            <a:r>
              <a:rPr lang="zh-CN" altLang="en-US" b="0" i="0" dirty="0">
                <a:solidFill>
                  <a:srgbClr val="000000"/>
                </a:solidFill>
                <a:effectLst/>
                <a:latin typeface="Helvetica Neue"/>
              </a:rPr>
              <a:t>脾阳虚证（</a:t>
            </a:r>
            <a:r>
              <a:rPr lang="en-US" altLang="zh-CN" b="0" i="0" dirty="0">
                <a:solidFill>
                  <a:srgbClr val="000000"/>
                </a:solidFill>
                <a:effectLst/>
                <a:latin typeface="Helvetica Neue"/>
              </a:rPr>
              <a:t>SYDS</a:t>
            </a:r>
            <a:r>
              <a:rPr lang="zh-CN" altLang="en-US" b="0" i="0" dirty="0">
                <a:solidFill>
                  <a:srgbClr val="000000"/>
                </a:solidFill>
                <a:effectLst/>
                <a:latin typeface="Helvetica Neue"/>
              </a:rPr>
              <a:t>）是中医常见病证，反映消化问题引发的整体代谢变化；</a:t>
            </a:r>
          </a:p>
          <a:p>
            <a:pPr algn="just">
              <a:buFont typeface="Arial" panose="020B0604020202020204" pitchFamily="34" charset="0"/>
              <a:buChar char="•"/>
            </a:pPr>
            <a:r>
              <a:rPr lang="en-US" altLang="zh-CN" b="0" i="0" dirty="0">
                <a:solidFill>
                  <a:srgbClr val="000000"/>
                </a:solidFill>
                <a:effectLst/>
                <a:latin typeface="Helvetica Neue"/>
              </a:rPr>
              <a:t>SYDS</a:t>
            </a:r>
            <a:r>
              <a:rPr lang="zh-CN" altLang="en-US" b="0" i="0" dirty="0">
                <a:solidFill>
                  <a:srgbClr val="000000"/>
                </a:solidFill>
                <a:effectLst/>
                <a:latin typeface="Helvetica Neue"/>
              </a:rPr>
              <a:t>患者和健康个体各</a:t>
            </a:r>
            <a:r>
              <a:rPr lang="en-US" altLang="zh-CN" b="0" i="0" dirty="0">
                <a:solidFill>
                  <a:srgbClr val="000000"/>
                </a:solidFill>
                <a:effectLst/>
                <a:latin typeface="Helvetica Neue"/>
              </a:rPr>
              <a:t>30</a:t>
            </a:r>
            <a:r>
              <a:rPr lang="zh-CN" altLang="en-US" b="0" i="0" dirty="0">
                <a:solidFill>
                  <a:srgbClr val="000000"/>
                </a:solidFill>
                <a:effectLst/>
                <a:latin typeface="Helvetica Neue"/>
              </a:rPr>
              <a:t>例，分析血浆和尿液的代谢谱和粪菌组成；</a:t>
            </a:r>
          </a:p>
          <a:p>
            <a:pPr algn="just">
              <a:buFont typeface="Arial" panose="020B0604020202020204" pitchFamily="34" charset="0"/>
              <a:buChar char="•"/>
            </a:pPr>
            <a:r>
              <a:rPr lang="zh-CN" altLang="en-US" b="0" i="0" dirty="0">
                <a:solidFill>
                  <a:srgbClr val="000000"/>
                </a:solidFill>
                <a:effectLst/>
                <a:latin typeface="Helvetica Neue"/>
              </a:rPr>
              <a:t>与健康对照相比，</a:t>
            </a:r>
            <a:r>
              <a:rPr lang="en-US" altLang="zh-CN" b="0" i="0" dirty="0">
                <a:solidFill>
                  <a:srgbClr val="000000"/>
                </a:solidFill>
                <a:effectLst/>
                <a:latin typeface="Helvetica Neue"/>
              </a:rPr>
              <a:t>SYDS</a:t>
            </a:r>
            <a:r>
              <a:rPr lang="zh-CN" altLang="en-US" b="0" i="0" dirty="0">
                <a:solidFill>
                  <a:srgbClr val="000000"/>
                </a:solidFill>
                <a:effectLst/>
                <a:latin typeface="Helvetica Neue"/>
              </a:rPr>
              <a:t>患者菌群中厚壁菌门增多、拟杆菌门减少，菌群组成有显著变化，血浆和尿液中多个代谢通路被扰动；</a:t>
            </a:r>
          </a:p>
          <a:p>
            <a:pPr algn="just">
              <a:buFont typeface="Arial" panose="020B0604020202020204" pitchFamily="34" charset="0"/>
              <a:buChar char="•"/>
            </a:pPr>
            <a:r>
              <a:rPr lang="zh-CN" altLang="en-US" b="0" i="0" dirty="0">
                <a:solidFill>
                  <a:srgbClr val="000000"/>
                </a:solidFill>
                <a:effectLst/>
                <a:latin typeface="Helvetica Neue"/>
              </a:rPr>
              <a:t>综合分析菌群与代谢物，鉴定出</a:t>
            </a:r>
            <a:r>
              <a:rPr lang="en-US" altLang="zh-CN" b="0" i="0" dirty="0">
                <a:solidFill>
                  <a:srgbClr val="000000"/>
                </a:solidFill>
                <a:effectLst/>
                <a:latin typeface="Helvetica Neue"/>
              </a:rPr>
              <a:t>norank_f_CFT112H7</a:t>
            </a:r>
            <a:r>
              <a:rPr lang="zh-CN" altLang="en-US" b="0" i="0" dirty="0">
                <a:solidFill>
                  <a:srgbClr val="000000"/>
                </a:solidFill>
                <a:effectLst/>
                <a:latin typeface="Helvetica Neue"/>
              </a:rPr>
              <a:t>，</a:t>
            </a:r>
            <a:r>
              <a:rPr lang="en-US" altLang="zh-CN" b="0" i="0" dirty="0" err="1">
                <a:solidFill>
                  <a:srgbClr val="000000"/>
                </a:solidFill>
                <a:effectLst/>
                <a:latin typeface="Helvetica Neue"/>
              </a:rPr>
              <a:t>f_lachnospiraceae</a:t>
            </a:r>
            <a:r>
              <a:rPr lang="zh-CN" altLang="en-US" b="0" i="0" dirty="0">
                <a:solidFill>
                  <a:srgbClr val="000000"/>
                </a:solidFill>
                <a:effectLst/>
                <a:latin typeface="Helvetica Neue"/>
              </a:rPr>
              <a:t>和拟杆菌属与宿主粘膜完整性、胆汁酸代谢和多糖分解相关；</a:t>
            </a:r>
          </a:p>
          <a:p>
            <a:pPr algn="just">
              <a:buFont typeface="Arial" panose="020B0604020202020204" pitchFamily="34" charset="0"/>
              <a:buChar char="•"/>
            </a:pPr>
            <a:r>
              <a:rPr lang="zh-CN" altLang="en-US" b="0" i="0" dirty="0">
                <a:solidFill>
                  <a:srgbClr val="000000"/>
                </a:solidFill>
                <a:effectLst/>
                <a:latin typeface="Helvetica Neue"/>
              </a:rPr>
              <a:t>肠道菌群对</a:t>
            </a:r>
            <a:r>
              <a:rPr lang="en-US" altLang="zh-CN" b="0" i="0" dirty="0">
                <a:solidFill>
                  <a:srgbClr val="000000"/>
                </a:solidFill>
                <a:effectLst/>
                <a:latin typeface="Helvetica Neue"/>
              </a:rPr>
              <a:t>SYDS</a:t>
            </a:r>
            <a:r>
              <a:rPr lang="zh-CN" altLang="en-US" b="0" i="0" dirty="0">
                <a:solidFill>
                  <a:srgbClr val="000000"/>
                </a:solidFill>
                <a:effectLst/>
                <a:latin typeface="Helvetica Neue"/>
              </a:rPr>
              <a:t>患者的代谢紊乱有潜在贡献。</a:t>
            </a:r>
          </a:p>
        </p:txBody>
      </p:sp>
      <p:sp>
        <p:nvSpPr>
          <p:cNvPr id="4" name="灯片编号占位符 3"/>
          <p:cNvSpPr>
            <a:spLocks noGrp="1"/>
          </p:cNvSpPr>
          <p:nvPr>
            <p:ph type="sldNum" sz="quarter" idx="5"/>
          </p:nvPr>
        </p:nvSpPr>
        <p:spPr/>
        <p:txBody>
          <a:bodyPr/>
          <a:lstStyle/>
          <a:p>
            <a:fld id="{500BF810-7118-40A6-BE73-7D606FD767E6}" type="slidenum">
              <a:rPr lang="zh-CN" altLang="en-US" smtClean="0"/>
              <a:t>6</a:t>
            </a:fld>
            <a:endParaRPr lang="zh-CN" altLang="en-US"/>
          </a:p>
        </p:txBody>
      </p:sp>
    </p:spTree>
    <p:extLst>
      <p:ext uri="{BB962C8B-B14F-4D97-AF65-F5344CB8AC3E}">
        <p14:creationId xmlns:p14="http://schemas.microsoft.com/office/powerpoint/2010/main" val="308557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CF36AC-6E48-4590-AEF0-F7E186A70417}" type="slidenum">
              <a:rPr lang="zh-CN" altLang="en-US" smtClean="0"/>
              <a:t>‹#›</a:t>
            </a:fld>
            <a:endParaRPr lang="zh-CN" altLang="en-US"/>
          </a:p>
        </p:txBody>
      </p:sp>
      <p:sp>
        <p:nvSpPr>
          <p:cNvPr id="8" name="矩形 7"/>
          <p:cNvSpPr/>
          <p:nvPr userDrawn="1"/>
        </p:nvSpPr>
        <p:spPr>
          <a:xfrm>
            <a:off x="0" y="0"/>
            <a:ext cx="6096001" cy="6858000"/>
          </a:xfrm>
          <a:prstGeom prst="rect">
            <a:avLst/>
          </a:prstGeom>
          <a:gradFill flip="none" rotWithShape="1">
            <a:gsLst>
              <a:gs pos="0">
                <a:schemeClr val="bg1">
                  <a:lumMod val="50000"/>
                  <a:alpha val="10000"/>
                </a:schemeClr>
              </a:gs>
              <a:gs pos="15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CEC3D26-6496-4B02-810D-4106C26F750E}" type="datetimeFigureOut">
              <a:rPr lang="zh-CN" altLang="en-US" smtClean="0"/>
              <a:t>2020/10/28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CF36AC-6E48-4590-AEF0-F7E186A7041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C3D26-6496-4B02-810D-4106C26F750E}" type="datetimeFigureOut">
              <a:rPr lang="zh-CN" altLang="en-US" smtClean="0"/>
              <a:t>2020/10/28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F36AC-6E48-4590-AEF0-F7E186A7041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4242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2424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2424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2424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2424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2424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x-mol.com/paperRedirect/1316156306883842048"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www.x-mol.com/paper/journal/133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x-mol.com/paper/journal/61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x-mol.com/paperRedirect/1315421926854987776"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x-mol.com/paper/journal/55" TargetMode="External"/><Relationship Id="rId5" Type="http://schemas.openxmlformats.org/officeDocument/2006/relationships/hyperlink" Target="https://www.x-mol.com/paperRedirect/64724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流程图: 文档 1"/>
          <p:cNvSpPr/>
          <p:nvPr/>
        </p:nvSpPr>
        <p:spPr>
          <a:xfrm rot="5400000" flipH="1" flipV="1">
            <a:off x="3473748" y="-2198069"/>
            <a:ext cx="5244504" cy="10679574"/>
          </a:xfrm>
          <a:prstGeom prst="flowChartDocument">
            <a:avLst/>
          </a:prstGeom>
          <a:solidFill>
            <a:srgbClr val="F2F2F2"/>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2574" y="3640133"/>
            <a:ext cx="107999" cy="1188000"/>
          </a:xfrm>
          <a:prstGeom prst="rect">
            <a:avLst/>
          </a:prstGeom>
          <a:gradFill flip="none" rotWithShape="1">
            <a:gsLst>
              <a:gs pos="74000">
                <a:srgbClr val="69A752"/>
              </a:gs>
              <a:gs pos="10000">
                <a:srgbClr val="A7D82D"/>
              </a:gs>
              <a:gs pos="100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821055" y="3570256"/>
            <a:ext cx="9521960" cy="1107996"/>
          </a:xfrm>
          <a:prstGeom prst="rect">
            <a:avLst/>
          </a:prstGeom>
        </p:spPr>
        <p:txBody>
          <a:bodyPr wrap="square">
            <a:spAutoFit/>
          </a:bodyPr>
          <a:lstStyle/>
          <a:p>
            <a:r>
              <a:rPr lang="en-US" altLang="zh-CN" b="1" dirty="0">
                <a:solidFill>
                  <a:srgbClr val="464646"/>
                </a:solidFill>
                <a:latin typeface="微软雅黑" panose="020B0503020204020204" pitchFamily="34" charset="-122"/>
                <a:ea typeface="微软雅黑" panose="020B0503020204020204" pitchFamily="34" charset="-122"/>
              </a:rPr>
              <a:t> </a:t>
            </a:r>
            <a:r>
              <a:rPr lang="pl-PL" altLang="zh-CN" sz="1400" b="1" dirty="0">
                <a:solidFill>
                  <a:srgbClr val="464646"/>
                </a:solidFill>
                <a:latin typeface="微软雅黑" panose="020B0503020204020204" pitchFamily="34" charset="-122"/>
                <a:ea typeface="微软雅黑" panose="020B0503020204020204" pitchFamily="34" charset="-122"/>
              </a:rPr>
              <a:t>KMHD Gene Tech Co., Ltd.</a:t>
            </a:r>
            <a:endParaRPr lang="zh-CN" altLang="en-US" sz="4800" b="1" spc="1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4800" b="1" spc="100" dirty="0">
                <a:solidFill>
                  <a:schemeClr val="tx1">
                    <a:lumMod val="75000"/>
                    <a:lumOff val="25000"/>
                  </a:schemeClr>
                </a:solidFill>
                <a:latin typeface="微软雅黑" panose="020B0503020204020204" pitchFamily="34" charset="-122"/>
                <a:ea typeface="微软雅黑" panose="020B0503020204020204" pitchFamily="34" charset="-122"/>
              </a:rPr>
              <a:t>中药与菌群研究策略</a:t>
            </a:r>
          </a:p>
        </p:txBody>
      </p:sp>
      <p:sp>
        <p:nvSpPr>
          <p:cNvPr id="9" name="矩形 8"/>
          <p:cNvSpPr/>
          <p:nvPr/>
        </p:nvSpPr>
        <p:spPr>
          <a:xfrm rot="10800000" flipV="1">
            <a:off x="893520" y="4643161"/>
            <a:ext cx="5202480" cy="245110"/>
          </a:xfrm>
          <a:prstGeom prst="rect">
            <a:avLst/>
          </a:prstGeom>
        </p:spPr>
        <p:txBody>
          <a:bodyPr wrap="square">
            <a:spAutoFit/>
          </a:bodyPr>
          <a:lstStyle/>
          <a:p>
            <a:pPr>
              <a:lnSpc>
                <a:spcPct val="125000"/>
              </a:lnSpc>
            </a:pPr>
            <a:r>
              <a:rPr lang="en-US" altLang="zh-CN" sz="800" spc="150" dirty="0">
                <a:solidFill>
                  <a:schemeClr val="tx1">
                    <a:lumMod val="50000"/>
                    <a:lumOff val="50000"/>
                  </a:schemeClr>
                </a:solidFill>
                <a:latin typeface="Bahnschrift Light" panose="020B0502040204020203" pitchFamily="34" charset="0"/>
              </a:rPr>
              <a:t>Copyright © 2020, </a:t>
            </a:r>
            <a:r>
              <a:rPr lang="pl-PL" altLang="zh-CN" sz="800" spc="150" dirty="0">
                <a:solidFill>
                  <a:schemeClr val="tx1">
                    <a:lumMod val="50000"/>
                    <a:lumOff val="50000"/>
                  </a:schemeClr>
                </a:solidFill>
                <a:latin typeface="Bahnschrift Light" panose="020B0502040204020203" pitchFamily="34" charset="0"/>
              </a:rPr>
              <a:t>KMHD Gene Tech Co., Ltd</a:t>
            </a:r>
            <a:r>
              <a:rPr lang="en-US" altLang="zh-CN" sz="800" spc="150" dirty="0">
                <a:solidFill>
                  <a:schemeClr val="tx1">
                    <a:lumMod val="50000"/>
                    <a:lumOff val="50000"/>
                  </a:schemeClr>
                </a:solidFill>
                <a:latin typeface="Bahnschrift Light" panose="020B0502040204020203" pitchFamily="34" charset="0"/>
              </a:rPr>
              <a:t>. All Rights Reserved</a:t>
            </a:r>
            <a:endParaRPr lang="zh-CN" altLang="en-US" sz="400" spc="150" dirty="0">
              <a:solidFill>
                <a:schemeClr val="tx1">
                  <a:lumMod val="50000"/>
                  <a:lumOff val="50000"/>
                </a:schemeClr>
              </a:solidFill>
              <a:latin typeface="Bahnschrift Light" panose="020B0502040204020203" pitchFamily="34" charset="0"/>
              <a:ea typeface="微软雅黑" panose="020B0503020204020204" pitchFamily="34" charset="-122"/>
            </a:endParaRPr>
          </a:p>
        </p:txBody>
      </p:sp>
      <p:sp>
        <p:nvSpPr>
          <p:cNvPr id="16" name="矩形 15"/>
          <p:cNvSpPr/>
          <p:nvPr/>
        </p:nvSpPr>
        <p:spPr>
          <a:xfrm>
            <a:off x="7333673" y="5798075"/>
            <a:ext cx="3587894" cy="250390"/>
          </a:xfrm>
          <a:prstGeom prst="rect">
            <a:avLst/>
          </a:prstGeom>
        </p:spPr>
        <p:txBody>
          <a:bodyPr vert="horz" wrap="square">
            <a:spAutoFit/>
          </a:bodyPr>
          <a:lstStyle/>
          <a:p>
            <a:pPr algn="r">
              <a:lnSpc>
                <a:spcPct val="125000"/>
              </a:lnSpc>
            </a:pPr>
            <a:r>
              <a:rPr lang="en-US" altLang="zh-CN" sz="900" spc="8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spc="800" dirty="0">
                <a:solidFill>
                  <a:schemeClr val="tx1">
                    <a:lumMod val="75000"/>
                    <a:lumOff val="25000"/>
                  </a:schemeClr>
                </a:solidFill>
                <a:latin typeface="微软雅黑 Light" panose="020B0502040204020203" pitchFamily="34" charset="-122"/>
                <a:ea typeface="微软雅黑 Light" panose="020B0502040204020203" pitchFamily="34" charset="-122"/>
              </a:rPr>
              <a:t>服务民生健康</a:t>
            </a:r>
            <a:r>
              <a:rPr lang="en-US" altLang="zh-CN" sz="900" spc="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900" spc="800" dirty="0">
                <a:solidFill>
                  <a:schemeClr val="tx1">
                    <a:lumMod val="75000"/>
                    <a:lumOff val="25000"/>
                  </a:schemeClr>
                </a:solidFill>
                <a:latin typeface="微软雅黑 Light" panose="020B0502040204020203" pitchFamily="34" charset="-122"/>
                <a:ea typeface="微软雅黑 Light" panose="020B0502040204020203" pitchFamily="34" charset="-122"/>
              </a:rPr>
              <a:t>实现人生价值</a:t>
            </a:r>
            <a:r>
              <a:rPr lang="en-US" altLang="zh-CN" sz="900" spc="8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zh-CN" altLang="en-US" sz="900" spc="8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stretch>
            <a:fillRect/>
          </a:stretch>
        </p:blipFill>
        <p:spPr>
          <a:xfrm>
            <a:off x="10434905" y="705155"/>
            <a:ext cx="795596" cy="2816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746059" y="-4922822"/>
            <a:ext cx="323353" cy="10351800"/>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6"/>
          <p:cNvSpPr/>
          <p:nvPr/>
        </p:nvSpPr>
        <p:spPr>
          <a:xfrm rot="5400000">
            <a:off x="763479" y="48405"/>
            <a:ext cx="490267" cy="553553"/>
          </a:xfrm>
          <a:prstGeom prst="roundRect">
            <a:avLst>
              <a:gd name="adj" fmla="val 0"/>
            </a:avLst>
          </a:prstGeom>
          <a:gradFill flip="none" rotWithShape="1">
            <a:gsLst>
              <a:gs pos="62000">
                <a:srgbClr val="69A752"/>
              </a:gs>
              <a:gs pos="10000">
                <a:srgbClr val="A7D82D"/>
              </a:gs>
              <a:gs pos="95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9130" y="91401"/>
            <a:ext cx="819668" cy="645160"/>
          </a:xfrm>
          <a:prstGeom prst="rect">
            <a:avLst/>
          </a:prstGeom>
        </p:spPr>
        <p:txBody>
          <a:bodyPr wrap="square">
            <a:spAutoFit/>
          </a:bodyPr>
          <a:lstStyle/>
          <a:p>
            <a:pPr algn="r"/>
            <a:r>
              <a:rPr lang="en-US" altLang="zh-CN" sz="3600" dirty="0">
                <a:solidFill>
                  <a:schemeClr val="bg1"/>
                </a:solidFill>
                <a:latin typeface="微软雅黑" panose="020B0503020204020204" pitchFamily="34" charset="-122"/>
                <a:ea typeface="微软雅黑" panose="020B0503020204020204" pitchFamily="34" charset="-122"/>
              </a:rPr>
              <a:t>02</a:t>
            </a:r>
            <a:endParaRPr lang="en-US" sz="3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35744" y="264216"/>
            <a:ext cx="5868305" cy="398780"/>
          </a:xfrm>
          <a:prstGeom prst="rect">
            <a:avLst/>
          </a:prstGeom>
        </p:spPr>
        <p:txBody>
          <a:bodyPr wrap="square">
            <a:spAutoFit/>
          </a:bodyPr>
          <a:lstStyle/>
          <a:p>
            <a:r>
              <a:rPr lang="zh-CN" altLang="en-US" sz="2000" b="1" spc="150" dirty="0">
                <a:solidFill>
                  <a:schemeClr val="tx1">
                    <a:lumMod val="75000"/>
                    <a:lumOff val="25000"/>
                  </a:schemeClr>
                </a:solidFill>
                <a:latin typeface="微软雅黑" panose="020B0503020204020204" pitchFamily="34" charset="-122"/>
                <a:ea typeface="微软雅黑" panose="020B0503020204020204" pitchFamily="34" charset="-122"/>
              </a:rPr>
              <a:t>研究案例</a:t>
            </a:r>
          </a:p>
        </p:txBody>
      </p:sp>
      <p:cxnSp>
        <p:nvCxnSpPr>
          <p:cNvPr id="7" name="直接连接符 6"/>
          <p:cNvCxnSpPr/>
          <p:nvPr/>
        </p:nvCxnSpPr>
        <p:spPr>
          <a:xfrm>
            <a:off x="1392330" y="-190500"/>
            <a:ext cx="0" cy="743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0652531" y="253204"/>
            <a:ext cx="795596" cy="281697"/>
          </a:xfrm>
          <a:prstGeom prst="rect">
            <a:avLst/>
          </a:prstGeom>
        </p:spPr>
      </p:pic>
      <p:sp>
        <p:nvSpPr>
          <p:cNvPr id="10" name="标题 1">
            <a:extLst>
              <a:ext uri="{FF2B5EF4-FFF2-40B4-BE49-F238E27FC236}">
                <a16:creationId xmlns:a16="http://schemas.microsoft.com/office/drawing/2014/main" id="{61A0BCCC-6128-44BD-BD06-6D56EFDFDB16}"/>
              </a:ext>
            </a:extLst>
          </p:cNvPr>
          <p:cNvSpPr txBox="1">
            <a:spLocks/>
          </p:cNvSpPr>
          <p:nvPr/>
        </p:nvSpPr>
        <p:spPr>
          <a:xfrm>
            <a:off x="611505" y="980822"/>
            <a:ext cx="10968991" cy="751567"/>
          </a:xfrm>
          <a:prstGeom prst="rect">
            <a:avLst/>
          </a:prstGeom>
        </p:spPr>
        <p:txBody>
          <a:bodyPr/>
          <a:lstStyle>
            <a:lvl1pPr algn="l" rtl="0" eaLnBrk="0" fontAlgn="base" hangingPunct="0">
              <a:spcBef>
                <a:spcPct val="0"/>
              </a:spcBef>
              <a:spcAft>
                <a:spcPct val="0"/>
              </a:spcAft>
              <a:defRPr sz="2399">
                <a:solidFill>
                  <a:schemeClr val="accent2"/>
                </a:solidFill>
                <a:latin typeface="+mj-lt"/>
                <a:ea typeface="+mj-ea"/>
                <a:cs typeface="+mj-cs"/>
              </a:defRPr>
            </a:lvl1pPr>
            <a:lvl2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5pPr>
            <a:lvl6pPr marL="457017"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6pPr>
            <a:lvl7pPr marL="914034"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7pPr>
            <a:lvl8pPr marL="1371051"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8pPr>
            <a:lvl9pPr marL="1828068"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9pPr>
          </a:lstStyle>
          <a:p>
            <a:pPr marL="0" marR="0" lvl="0" indent="0" defTabSz="914034" rtl="0" eaLnBrk="0" fontAlgn="base" latinLnBrk="0" hangingPunct="0">
              <a:lnSpc>
                <a:spcPct val="100000"/>
              </a:lnSpc>
              <a:spcBef>
                <a:spcPct val="0"/>
              </a:spcBef>
              <a:spcAft>
                <a:spcPct val="0"/>
              </a:spcAft>
              <a:buClrTx/>
              <a:buSzTx/>
              <a:buFontTx/>
              <a:buNone/>
              <a:tabLst/>
              <a:defRPr/>
            </a:pPr>
            <a:r>
              <a:rPr lang="zh-CN" altLang="en-US" sz="2000" b="1" dirty="0">
                <a:solidFill>
                  <a:srgbClr val="292929"/>
                </a:solidFill>
                <a:latin typeface="Arial" panose="020B0604020202020204" pitchFamily="34" charset="0"/>
                <a:ea typeface="微软雅黑" panose="020B0503020204020204" pitchFamily="34" charset="-122"/>
                <a:sym typeface="Arial" panose="020B0604020202020204" pitchFamily="34" charset="0"/>
              </a:rPr>
              <a:t>多组学整合：肠道菌群</a:t>
            </a:r>
            <a:r>
              <a:rPr lang="en-US" altLang="zh-CN" sz="2000" b="1" dirty="0">
                <a:solidFill>
                  <a:srgbClr val="292929"/>
                </a:solidFill>
                <a:latin typeface="Arial" panose="020B0604020202020204" pitchFamily="34" charset="0"/>
                <a:ea typeface="微软雅黑" panose="020B0503020204020204" pitchFamily="34" charset="-122"/>
                <a:sym typeface="Arial" panose="020B0604020202020204" pitchFamily="34" charset="0"/>
              </a:rPr>
              <a:t>+</a:t>
            </a:r>
            <a:r>
              <a:rPr lang="zh-CN" altLang="en-US" sz="2000" b="1" dirty="0">
                <a:solidFill>
                  <a:srgbClr val="292929"/>
                </a:solidFill>
                <a:latin typeface="Arial" panose="020B0604020202020204" pitchFamily="34" charset="0"/>
                <a:ea typeface="微软雅黑" panose="020B0503020204020204" pitchFamily="34" charset="-122"/>
                <a:sym typeface="Arial" panose="020B0604020202020204" pitchFamily="34" charset="0"/>
              </a:rPr>
              <a:t>转录揭示结直肠癌发病机制</a:t>
            </a:r>
            <a:endPar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FC938D41-002A-4DC9-A167-12CF45002F03}"/>
              </a:ext>
            </a:extLst>
          </p:cNvPr>
          <p:cNvSpPr txBox="1"/>
          <p:nvPr/>
        </p:nvSpPr>
        <p:spPr>
          <a:xfrm>
            <a:off x="611505" y="5395120"/>
            <a:ext cx="10813734" cy="954107"/>
          </a:xfrm>
          <a:prstGeom prst="rect">
            <a:avLst/>
          </a:prstGeom>
          <a:noFill/>
        </p:spPr>
        <p:txBody>
          <a:bodyPr wrap="square">
            <a:spAutoFit/>
          </a:bodyPr>
          <a:lstStyle/>
          <a:p>
            <a:pPr marL="285750" indent="-285750">
              <a:buFont typeface="Wingdings" panose="05000000000000000000" pitchFamily="2" charset="2"/>
              <a:buChar char="Ø"/>
            </a:pPr>
            <a:r>
              <a:rPr lang="zh-CN" altLang="en-US" sz="1050" b="0" i="0" dirty="0">
                <a:solidFill>
                  <a:srgbClr val="2E3033"/>
                </a:solidFill>
                <a:effectLst/>
                <a:latin typeface="Arial" panose="020B0604020202020204" pitchFamily="34" charset="0"/>
              </a:rPr>
              <a:t>肠道菌群的改变可能通过与宿主基因的相互作用而影响肠道疾病的发生，</a:t>
            </a:r>
            <a:r>
              <a:rPr lang="zh-CN" altLang="en-US" sz="1050" dirty="0"/>
              <a:t>本研究</a:t>
            </a:r>
            <a:r>
              <a:rPr lang="zh-CN" altLang="en-US" sz="1050" b="0" i="0" dirty="0">
                <a:solidFill>
                  <a:srgbClr val="2E3033"/>
                </a:solidFill>
                <a:effectLst/>
                <a:latin typeface="Arial" panose="020B0604020202020204" pitchFamily="34" charset="0"/>
              </a:rPr>
              <a:t>整合</a:t>
            </a:r>
            <a:r>
              <a:rPr lang="en-US" altLang="zh-CN" sz="1050" b="0" i="0" dirty="0">
                <a:solidFill>
                  <a:srgbClr val="2E3033"/>
                </a:solidFill>
                <a:effectLst/>
                <a:latin typeface="Arial" panose="020B0604020202020204" pitchFamily="34" charset="0"/>
              </a:rPr>
              <a:t>16S rRNA</a:t>
            </a:r>
            <a:r>
              <a:rPr lang="zh-CN" altLang="en-US" sz="1050" b="0" i="0" dirty="0">
                <a:solidFill>
                  <a:srgbClr val="2E3033"/>
                </a:solidFill>
                <a:effectLst/>
                <a:latin typeface="Arial" panose="020B0604020202020204" pitchFamily="34" charset="0"/>
              </a:rPr>
              <a:t>基因序列和</a:t>
            </a:r>
            <a:r>
              <a:rPr lang="en-US" altLang="zh-CN" sz="1050" b="0" i="0" dirty="0">
                <a:solidFill>
                  <a:srgbClr val="2E3033"/>
                </a:solidFill>
                <a:effectLst/>
                <a:latin typeface="Arial" panose="020B0604020202020204" pitchFamily="34" charset="0"/>
              </a:rPr>
              <a:t>RNA</a:t>
            </a:r>
            <a:r>
              <a:rPr lang="zh-CN" altLang="en-US" sz="1050" b="0" i="0" dirty="0">
                <a:solidFill>
                  <a:srgbClr val="2E3033"/>
                </a:solidFill>
                <a:effectLst/>
                <a:latin typeface="Arial" panose="020B0604020202020204" pitchFamily="34" charset="0"/>
              </a:rPr>
              <a:t>序列数据，研究</a:t>
            </a:r>
            <a:r>
              <a:rPr lang="en-US" altLang="zh-CN" sz="1050" b="0" i="0" dirty="0">
                <a:solidFill>
                  <a:srgbClr val="2E3033"/>
                </a:solidFill>
                <a:effectLst/>
                <a:latin typeface="Arial" panose="020B0604020202020204" pitchFamily="34" charset="0"/>
              </a:rPr>
              <a:t>CRC</a:t>
            </a:r>
            <a:r>
              <a:rPr lang="zh-CN" altLang="en-US" sz="1050" b="0" i="0" dirty="0">
                <a:solidFill>
                  <a:srgbClr val="2E3033"/>
                </a:solidFill>
                <a:effectLst/>
                <a:latin typeface="Arial" panose="020B0604020202020204" pitchFamily="34" charset="0"/>
              </a:rPr>
              <a:t>患者中基因与肠道微生物之间的潜在关系</a:t>
            </a:r>
            <a:r>
              <a:rPr lang="zh-CN" altLang="en-US" sz="1400" b="0" i="0" dirty="0">
                <a:solidFill>
                  <a:srgbClr val="2E3033"/>
                </a:solidFill>
                <a:effectLst/>
                <a:latin typeface="Arial" panose="020B0604020202020204" pitchFamily="34" charset="0"/>
              </a:rPr>
              <a:t>；</a:t>
            </a:r>
            <a:endParaRPr lang="en-US" altLang="zh-CN" sz="1400" dirty="0">
              <a:solidFill>
                <a:srgbClr val="2E3033"/>
              </a:solidFill>
              <a:latin typeface="Arial" panose="020B0604020202020204" pitchFamily="34" charset="0"/>
            </a:endParaRPr>
          </a:p>
          <a:p>
            <a:pPr marL="285750" indent="-285750">
              <a:buFont typeface="Wingdings" panose="05000000000000000000" pitchFamily="2" charset="2"/>
              <a:buChar char="Ø"/>
            </a:pPr>
            <a:r>
              <a:rPr lang="en-US" altLang="zh-CN" sz="1050" dirty="0">
                <a:solidFill>
                  <a:srgbClr val="2E3033"/>
                </a:solidFill>
                <a:latin typeface="Arial" panose="020B0604020202020204" pitchFamily="34" charset="0"/>
              </a:rPr>
              <a:t>CRC</a:t>
            </a:r>
            <a:r>
              <a:rPr lang="zh-CN" altLang="en-US" sz="1050" dirty="0">
                <a:solidFill>
                  <a:srgbClr val="2E3033"/>
                </a:solidFill>
                <a:latin typeface="Arial" panose="020B0604020202020204" pitchFamily="34" charset="0"/>
              </a:rPr>
              <a:t>样品中</a:t>
            </a:r>
            <a:r>
              <a:rPr lang="en-US" altLang="zh-CN" sz="1050" dirty="0">
                <a:solidFill>
                  <a:srgbClr val="2E3033"/>
                </a:solidFill>
                <a:latin typeface="Arial" panose="020B0604020202020204" pitchFamily="34" charset="0"/>
              </a:rPr>
              <a:t>Proteobacteria</a:t>
            </a:r>
            <a:r>
              <a:rPr lang="zh-CN" altLang="en-US" sz="1050" dirty="0">
                <a:solidFill>
                  <a:srgbClr val="2E3033"/>
                </a:solidFill>
                <a:latin typeface="Arial" panose="020B0604020202020204" pitchFamily="34" charset="0"/>
              </a:rPr>
              <a:t>和</a:t>
            </a:r>
            <a:r>
              <a:rPr lang="en-US" altLang="zh-CN" sz="1050" dirty="0">
                <a:solidFill>
                  <a:srgbClr val="2E3033"/>
                </a:solidFill>
                <a:latin typeface="Arial" panose="020B0604020202020204" pitchFamily="34" charset="0"/>
              </a:rPr>
              <a:t>Fusobacteria</a:t>
            </a:r>
            <a:r>
              <a:rPr lang="zh-CN" altLang="en-US" sz="1050" dirty="0">
                <a:solidFill>
                  <a:srgbClr val="2E3033"/>
                </a:solidFill>
                <a:latin typeface="Arial" panose="020B0604020202020204" pitchFamily="34" charset="0"/>
              </a:rPr>
              <a:t>的含量明显增加</a:t>
            </a:r>
            <a:r>
              <a:rPr lang="en-US" altLang="zh-CN" sz="1050" dirty="0">
                <a:solidFill>
                  <a:srgbClr val="2E3033"/>
                </a:solidFill>
                <a:latin typeface="Arial" panose="020B0604020202020204" pitchFamily="34" charset="0"/>
              </a:rPr>
              <a:t>;</a:t>
            </a:r>
            <a:r>
              <a:rPr lang="zh-CN" altLang="en-US" sz="1050" dirty="0">
                <a:solidFill>
                  <a:srgbClr val="2E3033"/>
                </a:solidFill>
                <a:latin typeface="Arial" panose="020B0604020202020204" pitchFamily="34" charset="0"/>
              </a:rPr>
              <a:t>相反，厚壁菌门和螺旋体的丰度显著下降。特别是，梭杆菌属、链状杆菌属和</a:t>
            </a:r>
            <a:r>
              <a:rPr lang="en-US" altLang="zh-CN" sz="1050" dirty="0" err="1">
                <a:solidFill>
                  <a:srgbClr val="2E3033"/>
                </a:solidFill>
                <a:latin typeface="Arial" panose="020B0604020202020204" pitchFamily="34" charset="0"/>
              </a:rPr>
              <a:t>Shewanella</a:t>
            </a:r>
            <a:r>
              <a:rPr lang="zh-CN" altLang="en-US" sz="1050" dirty="0">
                <a:solidFill>
                  <a:srgbClr val="2E3033"/>
                </a:solidFill>
                <a:latin typeface="Arial" panose="020B0604020202020204" pitchFamily="34" charset="0"/>
              </a:rPr>
              <a:t>只在肿瘤样本中检测到。同时，在菌群网络中观察到丁酸单胞菌与梭状芽孢杆菌的密切相互作用；</a:t>
            </a:r>
            <a:endParaRPr lang="en-US" altLang="zh-CN" sz="105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050" dirty="0">
                <a:solidFill>
                  <a:srgbClr val="2E3033"/>
                </a:solidFill>
                <a:latin typeface="Arial" panose="020B0604020202020204" pitchFamily="34" charset="0"/>
              </a:rPr>
              <a:t>在肿瘤和正常组织中共鉴定了</a:t>
            </a:r>
            <a:r>
              <a:rPr lang="en-US" altLang="zh-CN" sz="1050" dirty="0">
                <a:solidFill>
                  <a:srgbClr val="2E3033"/>
                </a:solidFill>
                <a:latin typeface="Arial" panose="020B0604020202020204" pitchFamily="34" charset="0"/>
              </a:rPr>
              <a:t>246</a:t>
            </a:r>
            <a:r>
              <a:rPr lang="zh-CN" altLang="en-US" sz="1050" dirty="0">
                <a:solidFill>
                  <a:srgbClr val="2E3033"/>
                </a:solidFill>
                <a:latin typeface="Arial" panose="020B0604020202020204" pitchFamily="34" charset="0"/>
              </a:rPr>
              <a:t>个差异表达基因。</a:t>
            </a:r>
            <a:r>
              <a:rPr lang="en-US" altLang="zh-CN" sz="1050" dirty="0">
                <a:solidFill>
                  <a:srgbClr val="2E3033"/>
                </a:solidFill>
                <a:latin typeface="Arial" panose="020B0604020202020204" pitchFamily="34" charset="0"/>
              </a:rPr>
              <a:t>DEGs</a:t>
            </a:r>
            <a:r>
              <a:rPr lang="zh-CN" altLang="en-US" sz="1050" dirty="0">
                <a:solidFill>
                  <a:srgbClr val="2E3033"/>
                </a:solidFill>
                <a:latin typeface="Arial" panose="020B0604020202020204" pitchFamily="34" charset="0"/>
              </a:rPr>
              <a:t>和微生物群都参与胆汁分泌和甾体激素生物合成途径。</a:t>
            </a:r>
            <a:endParaRPr lang="en-US" altLang="zh-CN" sz="105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050" dirty="0">
                <a:solidFill>
                  <a:srgbClr val="2E3033"/>
                </a:solidFill>
                <a:latin typeface="Arial" panose="020B0604020202020204" pitchFamily="34" charset="0"/>
              </a:rPr>
              <a:t>这两种通路富集的细胞色素</a:t>
            </a:r>
            <a:r>
              <a:rPr lang="en-US" altLang="zh-CN" sz="1050" dirty="0">
                <a:solidFill>
                  <a:srgbClr val="2E3033"/>
                </a:solidFill>
                <a:latin typeface="Arial" panose="020B0604020202020204" pitchFamily="34" charset="0"/>
              </a:rPr>
              <a:t>P450</a:t>
            </a:r>
            <a:r>
              <a:rPr lang="zh-CN" altLang="en-US" sz="1050" dirty="0">
                <a:solidFill>
                  <a:srgbClr val="2E3033"/>
                </a:solidFill>
                <a:latin typeface="Arial" panose="020B0604020202020204" pitchFamily="34" charset="0"/>
              </a:rPr>
              <a:t>家族</a:t>
            </a:r>
            <a:r>
              <a:rPr lang="en-US" altLang="zh-CN" sz="1050" dirty="0">
                <a:solidFill>
                  <a:srgbClr val="2E3033"/>
                </a:solidFill>
                <a:latin typeface="Arial" panose="020B0604020202020204" pitchFamily="34" charset="0"/>
              </a:rPr>
              <a:t>3A</a:t>
            </a:r>
            <a:r>
              <a:rPr lang="zh-CN" altLang="en-US" sz="1050" dirty="0">
                <a:solidFill>
                  <a:srgbClr val="2E3033"/>
                </a:solidFill>
                <a:latin typeface="Arial" panose="020B0604020202020204" pitchFamily="34" charset="0"/>
              </a:rPr>
              <a:t>亚家族</a:t>
            </a:r>
            <a:r>
              <a:rPr lang="en-US" altLang="zh-CN" sz="1050" dirty="0">
                <a:solidFill>
                  <a:srgbClr val="2E3033"/>
                </a:solidFill>
                <a:latin typeface="Arial" panose="020B0604020202020204" pitchFamily="34" charset="0"/>
              </a:rPr>
              <a:t>4 (CYP3A4)</a:t>
            </a:r>
            <a:r>
              <a:rPr lang="zh-CN" altLang="en-US" sz="1050" dirty="0">
                <a:solidFill>
                  <a:srgbClr val="2E3033"/>
                </a:solidFill>
                <a:latin typeface="Arial" panose="020B0604020202020204" pitchFamily="34" charset="0"/>
              </a:rPr>
              <a:t>和</a:t>
            </a:r>
            <a:r>
              <a:rPr lang="en-US" altLang="zh-CN" sz="1050" dirty="0">
                <a:solidFill>
                  <a:srgbClr val="2E3033"/>
                </a:solidFill>
                <a:latin typeface="Arial" panose="020B0604020202020204" pitchFamily="34" charset="0"/>
              </a:rPr>
              <a:t>ATP</a:t>
            </a:r>
            <a:r>
              <a:rPr lang="zh-CN" altLang="en-US" sz="1050" dirty="0">
                <a:solidFill>
                  <a:srgbClr val="2E3033"/>
                </a:solidFill>
                <a:latin typeface="Arial" panose="020B0604020202020204" pitchFamily="34" charset="0"/>
              </a:rPr>
              <a:t>结合盒</a:t>
            </a:r>
            <a:r>
              <a:rPr lang="en-US" altLang="zh-CN" sz="1050" dirty="0">
                <a:solidFill>
                  <a:srgbClr val="2E3033"/>
                </a:solidFill>
                <a:latin typeface="Arial" panose="020B0604020202020204" pitchFamily="34" charset="0"/>
              </a:rPr>
              <a:t>G</a:t>
            </a:r>
            <a:r>
              <a:rPr lang="zh-CN" altLang="en-US" sz="1050" dirty="0">
                <a:solidFill>
                  <a:srgbClr val="2E3033"/>
                </a:solidFill>
                <a:latin typeface="Arial" panose="020B0604020202020204" pitchFamily="34" charset="0"/>
              </a:rPr>
              <a:t>家族</a:t>
            </a:r>
            <a:r>
              <a:rPr lang="en-US" altLang="zh-CN" sz="1050" dirty="0">
                <a:solidFill>
                  <a:srgbClr val="2E3033"/>
                </a:solidFill>
                <a:latin typeface="Arial" panose="020B0604020202020204" pitchFamily="34" charset="0"/>
              </a:rPr>
              <a:t>2 (ABCG2)</a:t>
            </a:r>
            <a:r>
              <a:rPr lang="zh-CN" altLang="en-US" sz="1050" dirty="0">
                <a:solidFill>
                  <a:srgbClr val="2E3033"/>
                </a:solidFill>
                <a:latin typeface="Arial" panose="020B0604020202020204" pitchFamily="34" charset="0"/>
              </a:rPr>
              <a:t>等基因与</a:t>
            </a:r>
            <a:r>
              <a:rPr lang="en-US" altLang="zh-CN" sz="1050" dirty="0">
                <a:solidFill>
                  <a:srgbClr val="2E3033"/>
                </a:solidFill>
                <a:latin typeface="Arial" panose="020B0604020202020204" pitchFamily="34" charset="0"/>
              </a:rPr>
              <a:t>CRC</a:t>
            </a:r>
            <a:r>
              <a:rPr lang="zh-CN" altLang="en-US" sz="1050" dirty="0">
                <a:solidFill>
                  <a:srgbClr val="2E3033"/>
                </a:solidFill>
                <a:latin typeface="Arial" panose="020B0604020202020204" pitchFamily="34" charset="0"/>
              </a:rPr>
              <a:t>的预后有关，且</a:t>
            </a:r>
            <a:r>
              <a:rPr lang="en-US" altLang="zh-CN" sz="1050" dirty="0">
                <a:solidFill>
                  <a:srgbClr val="2E3033"/>
                </a:solidFill>
                <a:latin typeface="Arial" panose="020B0604020202020204" pitchFamily="34" charset="0"/>
              </a:rPr>
              <a:t>CYP3A4</a:t>
            </a:r>
            <a:r>
              <a:rPr lang="zh-CN" altLang="en-US" sz="1050" dirty="0">
                <a:solidFill>
                  <a:srgbClr val="2E3033"/>
                </a:solidFill>
                <a:latin typeface="Arial" panose="020B0604020202020204" pitchFamily="34" charset="0"/>
              </a:rPr>
              <a:t>和</a:t>
            </a:r>
            <a:r>
              <a:rPr lang="en-US" altLang="zh-CN" sz="1050" dirty="0">
                <a:solidFill>
                  <a:srgbClr val="2E3033"/>
                </a:solidFill>
                <a:latin typeface="Arial" panose="020B0604020202020204" pitchFamily="34" charset="0"/>
              </a:rPr>
              <a:t>ABCG2</a:t>
            </a:r>
            <a:r>
              <a:rPr lang="zh-CN" altLang="en-US" sz="1050" dirty="0">
                <a:solidFill>
                  <a:srgbClr val="2E3033"/>
                </a:solidFill>
                <a:latin typeface="Arial" panose="020B0604020202020204" pitchFamily="34" charset="0"/>
              </a:rPr>
              <a:t>低表达的</a:t>
            </a:r>
            <a:r>
              <a:rPr lang="en-US" altLang="zh-CN" sz="1050" dirty="0">
                <a:solidFill>
                  <a:srgbClr val="2E3033"/>
                </a:solidFill>
                <a:latin typeface="Arial" panose="020B0604020202020204" pitchFamily="34" charset="0"/>
              </a:rPr>
              <a:t>CRC</a:t>
            </a:r>
            <a:r>
              <a:rPr lang="zh-CN" altLang="en-US" sz="1050" dirty="0">
                <a:solidFill>
                  <a:srgbClr val="2E3033"/>
                </a:solidFill>
                <a:latin typeface="Arial" panose="020B0604020202020204" pitchFamily="34" charset="0"/>
              </a:rPr>
              <a:t>患者生存时间更长。</a:t>
            </a:r>
          </a:p>
        </p:txBody>
      </p:sp>
      <p:pic>
        <p:nvPicPr>
          <p:cNvPr id="2" name="图片 1">
            <a:extLst>
              <a:ext uri="{FF2B5EF4-FFF2-40B4-BE49-F238E27FC236}">
                <a16:creationId xmlns:a16="http://schemas.microsoft.com/office/drawing/2014/main" id="{F256C8E8-E084-4880-B5E9-95C325A67329}"/>
              </a:ext>
            </a:extLst>
          </p:cNvPr>
          <p:cNvPicPr>
            <a:picLocks noChangeAspect="1"/>
          </p:cNvPicPr>
          <p:nvPr/>
        </p:nvPicPr>
        <p:blipFill rotWithShape="1">
          <a:blip r:embed="rId4"/>
          <a:srcRect l="22638" t="44736" r="12294"/>
          <a:stretch/>
        </p:blipFill>
        <p:spPr>
          <a:xfrm>
            <a:off x="68484" y="1542174"/>
            <a:ext cx="3398203" cy="2705026"/>
          </a:xfrm>
          <a:prstGeom prst="rect">
            <a:avLst/>
          </a:prstGeom>
        </p:spPr>
      </p:pic>
      <p:pic>
        <p:nvPicPr>
          <p:cNvPr id="11" name="图片 10">
            <a:extLst>
              <a:ext uri="{FF2B5EF4-FFF2-40B4-BE49-F238E27FC236}">
                <a16:creationId xmlns:a16="http://schemas.microsoft.com/office/drawing/2014/main" id="{CD11C305-1316-40C7-A2FD-6599B9FE5B63}"/>
              </a:ext>
            </a:extLst>
          </p:cNvPr>
          <p:cNvPicPr>
            <a:picLocks noChangeAspect="1"/>
          </p:cNvPicPr>
          <p:nvPr/>
        </p:nvPicPr>
        <p:blipFill>
          <a:blip r:embed="rId5"/>
          <a:stretch>
            <a:fillRect/>
          </a:stretch>
        </p:blipFill>
        <p:spPr>
          <a:xfrm>
            <a:off x="3589952" y="1542174"/>
            <a:ext cx="3525274" cy="3653934"/>
          </a:xfrm>
          <a:prstGeom prst="rect">
            <a:avLst/>
          </a:prstGeom>
        </p:spPr>
      </p:pic>
      <p:pic>
        <p:nvPicPr>
          <p:cNvPr id="13" name="图片 12">
            <a:extLst>
              <a:ext uri="{FF2B5EF4-FFF2-40B4-BE49-F238E27FC236}">
                <a16:creationId xmlns:a16="http://schemas.microsoft.com/office/drawing/2014/main" id="{9D530461-33F7-4548-BB82-5BFBCFCFEC8C}"/>
              </a:ext>
            </a:extLst>
          </p:cNvPr>
          <p:cNvPicPr>
            <a:picLocks noChangeAspect="1"/>
          </p:cNvPicPr>
          <p:nvPr/>
        </p:nvPicPr>
        <p:blipFill>
          <a:blip r:embed="rId6"/>
          <a:stretch>
            <a:fillRect/>
          </a:stretch>
        </p:blipFill>
        <p:spPr>
          <a:xfrm>
            <a:off x="7238491" y="1311953"/>
            <a:ext cx="4885025" cy="1683016"/>
          </a:xfrm>
          <a:prstGeom prst="rect">
            <a:avLst/>
          </a:prstGeom>
        </p:spPr>
      </p:pic>
      <p:pic>
        <p:nvPicPr>
          <p:cNvPr id="15" name="图片 14">
            <a:extLst>
              <a:ext uri="{FF2B5EF4-FFF2-40B4-BE49-F238E27FC236}">
                <a16:creationId xmlns:a16="http://schemas.microsoft.com/office/drawing/2014/main" id="{D38DF91A-301E-438D-B9CB-DEF0B6B46C4E}"/>
              </a:ext>
            </a:extLst>
          </p:cNvPr>
          <p:cNvPicPr>
            <a:picLocks noChangeAspect="1"/>
          </p:cNvPicPr>
          <p:nvPr/>
        </p:nvPicPr>
        <p:blipFill>
          <a:blip r:embed="rId7"/>
          <a:stretch>
            <a:fillRect/>
          </a:stretch>
        </p:blipFill>
        <p:spPr>
          <a:xfrm>
            <a:off x="7622675" y="3235574"/>
            <a:ext cx="4116655" cy="2091381"/>
          </a:xfrm>
          <a:prstGeom prst="rect">
            <a:avLst/>
          </a:prstGeom>
        </p:spPr>
      </p:pic>
      <p:sp>
        <p:nvSpPr>
          <p:cNvPr id="20" name="文本框 19">
            <a:extLst>
              <a:ext uri="{FF2B5EF4-FFF2-40B4-BE49-F238E27FC236}">
                <a16:creationId xmlns:a16="http://schemas.microsoft.com/office/drawing/2014/main" id="{EF0FB798-2A88-4416-B6A5-5735BC6E5646}"/>
              </a:ext>
            </a:extLst>
          </p:cNvPr>
          <p:cNvSpPr txBox="1"/>
          <p:nvPr/>
        </p:nvSpPr>
        <p:spPr>
          <a:xfrm>
            <a:off x="577850" y="6416518"/>
            <a:ext cx="10847388" cy="461665"/>
          </a:xfrm>
          <a:prstGeom prst="rect">
            <a:avLst/>
          </a:prstGeom>
          <a:noFill/>
        </p:spPr>
        <p:txBody>
          <a:bodyPr wrap="square">
            <a:spAutoFit/>
          </a:bodyPr>
          <a:lstStyle/>
          <a:p>
            <a:pPr algn="ctr"/>
            <a:r>
              <a:rPr lang="en-US" altLang="zh-CN" sz="1200" b="1" i="0"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A comprehensive analysis of the microbiota composition and gene expression in colorectal cancer</a:t>
            </a:r>
            <a:br>
              <a:rPr lang="en-US" altLang="zh-CN" sz="1200" dirty="0">
                <a:solidFill>
                  <a:schemeClr val="bg1">
                    <a:lumMod val="75000"/>
                  </a:schemeClr>
                </a:solidFill>
              </a:rPr>
            </a:br>
            <a:r>
              <a:rPr lang="en-US" altLang="zh-CN" sz="12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9">
                  <a:extLst>
                    <a:ext uri="{A12FA001-AC4F-418D-AE19-62706E023703}">
                      <ahyp:hlinkClr xmlns:ahyp="http://schemas.microsoft.com/office/drawing/2018/hyperlinkcolor" val="tx"/>
                    </a:ext>
                  </a:extLst>
                </a:hlinkClick>
              </a:rPr>
              <a:t>BMC Microbiology</a:t>
            </a:r>
            <a:r>
              <a:rPr lang="en-US" altLang="zh-CN" sz="1200" b="0" i="0" dirty="0">
                <a:solidFill>
                  <a:schemeClr val="bg1">
                    <a:lumMod val="75000"/>
                  </a:schemeClr>
                </a:solidFill>
                <a:effectLst/>
                <a:latin typeface="Microsoft Yahei" panose="020B0503020204020204" pitchFamily="34" charset="-122"/>
                <a:ea typeface="Microsoft Yahei" panose="020B0503020204020204" pitchFamily="34" charset="-122"/>
              </a:rPr>
              <a:t> ( IF 2.989 ) </a:t>
            </a:r>
            <a:r>
              <a:rPr lang="en-US" altLang="zh-CN" sz="1200" b="1" i="0" dirty="0">
                <a:solidFill>
                  <a:schemeClr val="bg1">
                    <a:lumMod val="75000"/>
                  </a:schemeClr>
                </a:solidFill>
                <a:effectLst/>
                <a:latin typeface="Microsoft Yahei" panose="020B0503020204020204" pitchFamily="34" charset="-122"/>
                <a:ea typeface="Microsoft Yahei" panose="020B0503020204020204" pitchFamily="34" charset="-122"/>
              </a:rPr>
              <a:t>Pub Date : 2020-10-13</a:t>
            </a:r>
            <a:r>
              <a:rPr lang="en-US" altLang="zh-CN" sz="1200" b="0" i="0" dirty="0">
                <a:solidFill>
                  <a:schemeClr val="bg1">
                    <a:lumMod val="75000"/>
                  </a:schemeClr>
                </a:solidFill>
                <a:effectLst/>
                <a:latin typeface="Microsoft Yahei" panose="020B0503020204020204" pitchFamily="34" charset="-122"/>
                <a:ea typeface="Microsoft Yahei" panose="020B0503020204020204" pitchFamily="34" charset="-122"/>
              </a:rPr>
              <a:t> </a:t>
            </a:r>
            <a:r>
              <a:rPr lang="en-US" altLang="zh-CN" sz="1200" b="0" i="1" dirty="0">
                <a:solidFill>
                  <a:schemeClr val="bg1">
                    <a:lumMod val="75000"/>
                  </a:schemeClr>
                </a:solidFill>
                <a:effectLst/>
                <a:latin typeface="Microsoft Yahei" panose="020B0503020204020204" pitchFamily="34" charset="-122"/>
                <a:ea typeface="Microsoft Yahei" panose="020B0503020204020204" pitchFamily="34" charset="-122"/>
              </a:rPr>
              <a:t>, DOI: </a:t>
            </a:r>
            <a:r>
              <a:rPr lang="en-US" altLang="zh-CN" sz="12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8">
                  <a:extLst>
                    <a:ext uri="{A12FA001-AC4F-418D-AE19-62706E023703}">
                      <ahyp:hlinkClr xmlns:ahyp="http://schemas.microsoft.com/office/drawing/2018/hyperlinkcolor" val="tx"/>
                    </a:ext>
                  </a:extLst>
                </a:hlinkClick>
              </a:rPr>
              <a:t>10.1186/s12866-020-01938-w</a:t>
            </a:r>
            <a:endParaRPr lang="zh-CN" altLang="en-US" sz="1200" dirty="0">
              <a:solidFill>
                <a:schemeClr val="bg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746059" y="-4922822"/>
            <a:ext cx="323353" cy="10351800"/>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6"/>
          <p:cNvSpPr/>
          <p:nvPr/>
        </p:nvSpPr>
        <p:spPr>
          <a:xfrm rot="5400000">
            <a:off x="763479" y="48405"/>
            <a:ext cx="490267" cy="553553"/>
          </a:xfrm>
          <a:prstGeom prst="roundRect">
            <a:avLst>
              <a:gd name="adj" fmla="val 0"/>
            </a:avLst>
          </a:prstGeom>
          <a:gradFill flip="none" rotWithShape="1">
            <a:gsLst>
              <a:gs pos="62000">
                <a:srgbClr val="69A752"/>
              </a:gs>
              <a:gs pos="10000">
                <a:srgbClr val="A7D82D"/>
              </a:gs>
              <a:gs pos="95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9130" y="91401"/>
            <a:ext cx="819668" cy="645160"/>
          </a:xfrm>
          <a:prstGeom prst="rect">
            <a:avLst/>
          </a:prstGeom>
        </p:spPr>
        <p:txBody>
          <a:bodyPr wrap="square">
            <a:spAutoFit/>
          </a:bodyPr>
          <a:lstStyle/>
          <a:p>
            <a:pPr algn="r"/>
            <a:r>
              <a:rPr lang="en-US" altLang="zh-CN" sz="3600" dirty="0">
                <a:solidFill>
                  <a:schemeClr val="bg1"/>
                </a:solidFill>
                <a:latin typeface="微软雅黑" panose="020B0503020204020204" pitchFamily="34" charset="-122"/>
                <a:ea typeface="微软雅黑" panose="020B0503020204020204" pitchFamily="34" charset="-122"/>
              </a:rPr>
              <a:t>02</a:t>
            </a:r>
            <a:endParaRPr lang="en-US" sz="3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35744" y="264216"/>
            <a:ext cx="5868305" cy="398780"/>
          </a:xfrm>
          <a:prstGeom prst="rect">
            <a:avLst/>
          </a:prstGeom>
        </p:spPr>
        <p:txBody>
          <a:bodyPr wrap="square">
            <a:spAutoFit/>
          </a:bodyPr>
          <a:lstStyle/>
          <a:p>
            <a:r>
              <a:rPr lang="zh-CN" altLang="en-US" sz="2000" b="1" spc="150" dirty="0">
                <a:solidFill>
                  <a:schemeClr val="tx1">
                    <a:lumMod val="75000"/>
                    <a:lumOff val="25000"/>
                  </a:schemeClr>
                </a:solidFill>
                <a:latin typeface="微软雅黑" panose="020B0503020204020204" pitchFamily="34" charset="-122"/>
                <a:ea typeface="微软雅黑" panose="020B0503020204020204" pitchFamily="34" charset="-122"/>
              </a:rPr>
              <a:t>研究案例</a:t>
            </a:r>
          </a:p>
        </p:txBody>
      </p:sp>
      <p:cxnSp>
        <p:nvCxnSpPr>
          <p:cNvPr id="7" name="直接连接符 6"/>
          <p:cNvCxnSpPr/>
          <p:nvPr/>
        </p:nvCxnSpPr>
        <p:spPr>
          <a:xfrm>
            <a:off x="1392330" y="-190500"/>
            <a:ext cx="0" cy="743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0652531" y="253204"/>
            <a:ext cx="795596" cy="281697"/>
          </a:xfrm>
          <a:prstGeom prst="rect">
            <a:avLst/>
          </a:prstGeom>
        </p:spPr>
      </p:pic>
      <p:sp>
        <p:nvSpPr>
          <p:cNvPr id="10" name="标题 1">
            <a:extLst>
              <a:ext uri="{FF2B5EF4-FFF2-40B4-BE49-F238E27FC236}">
                <a16:creationId xmlns:a16="http://schemas.microsoft.com/office/drawing/2014/main" id="{61A0BCCC-6128-44BD-BD06-6D56EFDFDB16}"/>
              </a:ext>
            </a:extLst>
          </p:cNvPr>
          <p:cNvSpPr txBox="1">
            <a:spLocks/>
          </p:cNvSpPr>
          <p:nvPr/>
        </p:nvSpPr>
        <p:spPr>
          <a:xfrm>
            <a:off x="611505" y="980822"/>
            <a:ext cx="10968991" cy="751567"/>
          </a:xfrm>
          <a:prstGeom prst="rect">
            <a:avLst/>
          </a:prstGeom>
        </p:spPr>
        <p:txBody>
          <a:bodyPr/>
          <a:lstStyle>
            <a:lvl1pPr algn="l" rtl="0" eaLnBrk="0" fontAlgn="base" hangingPunct="0">
              <a:spcBef>
                <a:spcPct val="0"/>
              </a:spcBef>
              <a:spcAft>
                <a:spcPct val="0"/>
              </a:spcAft>
              <a:defRPr sz="2399">
                <a:solidFill>
                  <a:schemeClr val="accent2"/>
                </a:solidFill>
                <a:latin typeface="+mj-lt"/>
                <a:ea typeface="+mj-ea"/>
                <a:cs typeface="+mj-cs"/>
              </a:defRPr>
            </a:lvl1pPr>
            <a:lvl2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5pPr>
            <a:lvl6pPr marL="457017"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6pPr>
            <a:lvl7pPr marL="914034"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7pPr>
            <a:lvl8pPr marL="1371051"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8pPr>
            <a:lvl9pPr marL="1828068"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9pPr>
          </a:lstStyle>
          <a:p>
            <a:pPr defTabSz="914034">
              <a:defRPr/>
            </a:pPr>
            <a:r>
              <a:rPr lang="zh-CN" altLang="en-US" sz="2000" b="1" dirty="0">
                <a:solidFill>
                  <a:srgbClr val="292929"/>
                </a:solidFill>
                <a:latin typeface="Arial" panose="020B0604020202020204" pitchFamily="34" charset="0"/>
                <a:ea typeface="微软雅黑" panose="020B0503020204020204" pitchFamily="34" charset="-122"/>
                <a:sym typeface="Arial" panose="020B0604020202020204" pitchFamily="34" charset="0"/>
              </a:rPr>
              <a:t>体外发酵</a:t>
            </a:r>
            <a:r>
              <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rgbClr val="292929"/>
                </a:solidFill>
                <a:latin typeface="Arial" panose="020B0604020202020204" pitchFamily="34" charset="0"/>
                <a:ea typeface="微软雅黑" panose="020B0503020204020204" pitchFamily="34" charset="-122"/>
              </a:rPr>
              <a:t>胡萝卜膳食纤维</a:t>
            </a:r>
            <a:r>
              <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粪便菌群发酵</a:t>
            </a:r>
          </a:p>
        </p:txBody>
      </p:sp>
      <p:sp>
        <p:nvSpPr>
          <p:cNvPr id="12" name="文本框 11">
            <a:extLst>
              <a:ext uri="{FF2B5EF4-FFF2-40B4-BE49-F238E27FC236}">
                <a16:creationId xmlns:a16="http://schemas.microsoft.com/office/drawing/2014/main" id="{900A82B1-B6F1-4E5D-9693-6D0699391D83}"/>
              </a:ext>
            </a:extLst>
          </p:cNvPr>
          <p:cNvSpPr txBox="1"/>
          <p:nvPr/>
        </p:nvSpPr>
        <p:spPr>
          <a:xfrm>
            <a:off x="579130" y="6396335"/>
            <a:ext cx="10870277" cy="461665"/>
          </a:xfrm>
          <a:prstGeom prst="rect">
            <a:avLst/>
          </a:prstGeom>
          <a:noFill/>
        </p:spPr>
        <p:txBody>
          <a:bodyPr wrap="square">
            <a:spAutoFit/>
          </a:bodyPr>
          <a:lstStyle/>
          <a:p>
            <a:pPr algn="ctr"/>
            <a:r>
              <a:rPr lang="en-US" altLang="zh-CN" sz="1200" dirty="0">
                <a:solidFill>
                  <a:schemeClr val="bg1">
                    <a:lumMod val="75000"/>
                  </a:schemeClr>
                </a:solidFill>
              </a:rPr>
              <a:t>Bas-</a:t>
            </a:r>
            <a:r>
              <a:rPr lang="en-US" altLang="zh-CN" sz="1200" dirty="0" err="1">
                <a:solidFill>
                  <a:schemeClr val="bg1">
                    <a:lumMod val="75000"/>
                  </a:schemeClr>
                </a:solidFill>
              </a:rPr>
              <a:t>Bellver</a:t>
            </a:r>
            <a:r>
              <a:rPr lang="en-US" altLang="zh-CN" sz="1200" dirty="0">
                <a:solidFill>
                  <a:schemeClr val="bg1">
                    <a:lumMod val="75000"/>
                  </a:schemeClr>
                </a:solidFill>
              </a:rPr>
              <a:t> </a:t>
            </a:r>
            <a:r>
              <a:rPr lang="en-US" altLang="zh-CN" sz="1200" dirty="0" err="1">
                <a:solidFill>
                  <a:schemeClr val="bg1">
                    <a:lumMod val="75000"/>
                  </a:schemeClr>
                </a:solidFill>
              </a:rPr>
              <a:t>Claudia,Andrés</a:t>
            </a:r>
            <a:r>
              <a:rPr lang="en-US" altLang="zh-CN" sz="1200" dirty="0">
                <a:solidFill>
                  <a:schemeClr val="bg1">
                    <a:lumMod val="75000"/>
                  </a:schemeClr>
                </a:solidFill>
              </a:rPr>
              <a:t> </a:t>
            </a:r>
            <a:r>
              <a:rPr lang="en-US" altLang="zh-CN" sz="1200" dirty="0" err="1">
                <a:solidFill>
                  <a:schemeClr val="bg1">
                    <a:lumMod val="75000"/>
                  </a:schemeClr>
                </a:solidFill>
              </a:rPr>
              <a:t>Cristina,Segui</a:t>
            </a:r>
            <a:r>
              <a:rPr lang="en-US" altLang="zh-CN" sz="1200" dirty="0">
                <a:solidFill>
                  <a:schemeClr val="bg1">
                    <a:lumMod val="75000"/>
                  </a:schemeClr>
                </a:solidFill>
              </a:rPr>
              <a:t> Lucia et al. in </a:t>
            </a:r>
            <a:r>
              <a:rPr lang="en-US" altLang="zh-CN" sz="1200" dirty="0" err="1">
                <a:solidFill>
                  <a:schemeClr val="bg1">
                    <a:lumMod val="75000"/>
                  </a:schemeClr>
                </a:solidFill>
              </a:rPr>
              <a:t>vitroValorisation</a:t>
            </a:r>
            <a:r>
              <a:rPr lang="en-US" altLang="zh-CN" sz="1200" dirty="0">
                <a:solidFill>
                  <a:schemeClr val="bg1">
                    <a:lumMod val="75000"/>
                  </a:schemeClr>
                </a:solidFill>
              </a:rPr>
              <a:t> of Persimmon and Blueberry By-Products to Obtain Functional Powders:  Digestion and Fermentation by Gut Microbiota.[J] .J. Agric. Food Chem., 2020, undefined: undefined.</a:t>
            </a:r>
            <a:endParaRPr lang="zh-CN" altLang="en-US" sz="1200" dirty="0">
              <a:solidFill>
                <a:schemeClr val="bg1">
                  <a:lumMod val="75000"/>
                </a:schemeClr>
              </a:solidFill>
            </a:endParaRPr>
          </a:p>
        </p:txBody>
      </p:sp>
      <p:sp>
        <p:nvSpPr>
          <p:cNvPr id="16" name="文本框 15">
            <a:extLst>
              <a:ext uri="{FF2B5EF4-FFF2-40B4-BE49-F238E27FC236}">
                <a16:creationId xmlns:a16="http://schemas.microsoft.com/office/drawing/2014/main" id="{FC938D41-002A-4DC9-A167-12CF45002F03}"/>
              </a:ext>
            </a:extLst>
          </p:cNvPr>
          <p:cNvSpPr txBox="1"/>
          <p:nvPr/>
        </p:nvSpPr>
        <p:spPr>
          <a:xfrm>
            <a:off x="611505" y="5057459"/>
            <a:ext cx="10361295" cy="1323439"/>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粪发酵过程释放的结合态多酚（</a:t>
            </a:r>
            <a:r>
              <a:rPr lang="en-US" altLang="zh-CN" sz="1600" dirty="0"/>
              <a:t>30.43%</a:t>
            </a:r>
            <a:r>
              <a:rPr lang="zh-CN" altLang="en-US" sz="1600" dirty="0"/>
              <a:t>）高于消化过程（</a:t>
            </a:r>
            <a:r>
              <a:rPr lang="en-US" altLang="zh-CN" sz="1600" dirty="0"/>
              <a:t>0.89%</a:t>
            </a:r>
            <a:r>
              <a:rPr lang="zh-CN" altLang="en-US" sz="1600" dirty="0"/>
              <a:t>），检测到</a:t>
            </a:r>
            <a:r>
              <a:rPr lang="en-US" altLang="zh-CN" sz="1600" dirty="0"/>
              <a:t>26</a:t>
            </a:r>
            <a:r>
              <a:rPr lang="zh-CN" altLang="en-US" sz="1600" dirty="0"/>
              <a:t>种多酚及其分解代谢产物，并提出了初级多酚的微生物途径</a:t>
            </a:r>
            <a:r>
              <a:rPr lang="zh-CN" altLang="en-US" sz="1600" b="0" i="0" dirty="0">
                <a:solidFill>
                  <a:srgbClr val="2E3033"/>
                </a:solidFill>
                <a:effectLst/>
                <a:latin typeface="Arial" panose="020B0604020202020204" pitchFamily="34" charset="0"/>
              </a:rPr>
              <a:t>；</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dirty="0"/>
              <a:t>粪便发酵</a:t>
            </a:r>
            <a:r>
              <a:rPr lang="en-US" altLang="zh-CN" sz="1600" dirty="0"/>
              <a:t>CDF</a:t>
            </a:r>
            <a:r>
              <a:rPr lang="zh-CN" altLang="en-US" sz="1600" dirty="0"/>
              <a:t>通过降低硬壁菌与拟杆菌的比值、提高有益菌群的相对丰度（</a:t>
            </a:r>
            <a:r>
              <a:rPr lang="en-US" altLang="zh-CN" sz="1600" dirty="0"/>
              <a:t>RA</a:t>
            </a:r>
            <a:r>
              <a:rPr lang="zh-CN" altLang="en-US" sz="1600" dirty="0"/>
              <a:t>）和抑制各种有害菌群的</a:t>
            </a:r>
            <a:r>
              <a:rPr lang="en-US" altLang="zh-CN" sz="1600" dirty="0"/>
              <a:t>RA</a:t>
            </a:r>
            <a:r>
              <a:rPr lang="zh-CN" altLang="en-US" sz="1600" dirty="0"/>
              <a:t>来调节微生物群落结构；</a:t>
            </a:r>
            <a:endParaRPr lang="en-US" altLang="zh-CN" sz="1600" dirty="0"/>
          </a:p>
          <a:p>
            <a:pPr marL="285750" indent="-285750">
              <a:buFont typeface="Wingdings" panose="05000000000000000000" pitchFamily="2" charset="2"/>
              <a:buChar char="Ø"/>
            </a:pPr>
            <a:r>
              <a:rPr lang="zh-CN" altLang="en-US" sz="1600" dirty="0"/>
              <a:t>结合多酚可能发挥潜在的好处，在胃肠道和结肠健康的</a:t>
            </a:r>
            <a:r>
              <a:rPr lang="en-US" altLang="zh-CN" sz="1600" dirty="0"/>
              <a:t>CDF</a:t>
            </a:r>
            <a:r>
              <a:rPr lang="zh-CN" altLang="en-US" sz="1600" dirty="0"/>
              <a:t>。</a:t>
            </a:r>
          </a:p>
        </p:txBody>
      </p:sp>
      <p:pic>
        <p:nvPicPr>
          <p:cNvPr id="2" name="图片 1">
            <a:extLst>
              <a:ext uri="{FF2B5EF4-FFF2-40B4-BE49-F238E27FC236}">
                <a16:creationId xmlns:a16="http://schemas.microsoft.com/office/drawing/2014/main" id="{092D2C29-3E7B-418C-B79D-EAD0E86E9578}"/>
              </a:ext>
            </a:extLst>
          </p:cNvPr>
          <p:cNvPicPr>
            <a:picLocks noChangeAspect="1"/>
          </p:cNvPicPr>
          <p:nvPr/>
        </p:nvPicPr>
        <p:blipFill>
          <a:blip r:embed="rId4"/>
          <a:stretch>
            <a:fillRect/>
          </a:stretch>
        </p:blipFill>
        <p:spPr>
          <a:xfrm>
            <a:off x="6320101" y="1414533"/>
            <a:ext cx="5851487" cy="3642926"/>
          </a:xfrm>
          <a:prstGeom prst="rect">
            <a:avLst/>
          </a:prstGeom>
        </p:spPr>
      </p:pic>
      <p:pic>
        <p:nvPicPr>
          <p:cNvPr id="11" name="图片 10">
            <a:extLst>
              <a:ext uri="{FF2B5EF4-FFF2-40B4-BE49-F238E27FC236}">
                <a16:creationId xmlns:a16="http://schemas.microsoft.com/office/drawing/2014/main" id="{B6883CAD-FB57-4893-B510-AA2B99A9A979}"/>
              </a:ext>
            </a:extLst>
          </p:cNvPr>
          <p:cNvPicPr>
            <a:picLocks noChangeAspect="1"/>
          </p:cNvPicPr>
          <p:nvPr/>
        </p:nvPicPr>
        <p:blipFill>
          <a:blip r:embed="rId5"/>
          <a:stretch>
            <a:fillRect/>
          </a:stretch>
        </p:blipFill>
        <p:spPr>
          <a:xfrm>
            <a:off x="20412" y="2219023"/>
            <a:ext cx="3523645" cy="2733362"/>
          </a:xfrm>
          <a:prstGeom prst="rect">
            <a:avLst/>
          </a:prstGeom>
        </p:spPr>
      </p:pic>
      <p:pic>
        <p:nvPicPr>
          <p:cNvPr id="13" name="图片 12">
            <a:extLst>
              <a:ext uri="{FF2B5EF4-FFF2-40B4-BE49-F238E27FC236}">
                <a16:creationId xmlns:a16="http://schemas.microsoft.com/office/drawing/2014/main" id="{30DA72FF-478F-43C5-ABC1-8541934DDD2D}"/>
              </a:ext>
            </a:extLst>
          </p:cNvPr>
          <p:cNvPicPr>
            <a:picLocks noChangeAspect="1"/>
          </p:cNvPicPr>
          <p:nvPr/>
        </p:nvPicPr>
        <p:blipFill>
          <a:blip r:embed="rId6"/>
          <a:stretch>
            <a:fillRect/>
          </a:stretch>
        </p:blipFill>
        <p:spPr>
          <a:xfrm>
            <a:off x="3544057" y="2349657"/>
            <a:ext cx="3047832" cy="2602728"/>
          </a:xfrm>
          <a:prstGeom prst="rect">
            <a:avLst/>
          </a:prstGeom>
        </p:spPr>
      </p:pic>
    </p:spTree>
    <p:extLst>
      <p:ext uri="{BB962C8B-B14F-4D97-AF65-F5344CB8AC3E}">
        <p14:creationId xmlns:p14="http://schemas.microsoft.com/office/powerpoint/2010/main" val="150368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746059" y="-4922822"/>
            <a:ext cx="323353" cy="10351800"/>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6"/>
          <p:cNvSpPr/>
          <p:nvPr/>
        </p:nvSpPr>
        <p:spPr>
          <a:xfrm rot="5400000">
            <a:off x="763479" y="48405"/>
            <a:ext cx="490267" cy="553553"/>
          </a:xfrm>
          <a:prstGeom prst="roundRect">
            <a:avLst>
              <a:gd name="adj" fmla="val 0"/>
            </a:avLst>
          </a:prstGeom>
          <a:gradFill flip="none" rotWithShape="1">
            <a:gsLst>
              <a:gs pos="62000">
                <a:srgbClr val="69A752"/>
              </a:gs>
              <a:gs pos="10000">
                <a:srgbClr val="A7D82D"/>
              </a:gs>
              <a:gs pos="95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9130" y="91401"/>
            <a:ext cx="819668" cy="645160"/>
          </a:xfrm>
          <a:prstGeom prst="rect">
            <a:avLst/>
          </a:prstGeom>
        </p:spPr>
        <p:txBody>
          <a:bodyPr wrap="square">
            <a:spAutoFit/>
          </a:bodyPr>
          <a:lstStyle/>
          <a:p>
            <a:pPr algn="r"/>
            <a:r>
              <a:rPr lang="en-US" altLang="zh-CN" sz="3600" dirty="0">
                <a:solidFill>
                  <a:schemeClr val="bg1"/>
                </a:solidFill>
                <a:latin typeface="微软雅黑" panose="020B0503020204020204" pitchFamily="34" charset="-122"/>
                <a:ea typeface="微软雅黑" panose="020B0503020204020204" pitchFamily="34" charset="-122"/>
              </a:rPr>
              <a:t>02</a:t>
            </a:r>
            <a:endParaRPr lang="en-US" sz="3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35744" y="264216"/>
            <a:ext cx="5868305" cy="398780"/>
          </a:xfrm>
          <a:prstGeom prst="rect">
            <a:avLst/>
          </a:prstGeom>
        </p:spPr>
        <p:txBody>
          <a:bodyPr wrap="square">
            <a:spAutoFit/>
          </a:bodyPr>
          <a:lstStyle/>
          <a:p>
            <a:r>
              <a:rPr lang="zh-CN" altLang="en-US" sz="2000" b="1" spc="150" dirty="0">
                <a:solidFill>
                  <a:schemeClr val="tx1">
                    <a:lumMod val="75000"/>
                    <a:lumOff val="25000"/>
                  </a:schemeClr>
                </a:solidFill>
                <a:latin typeface="微软雅黑" panose="020B0503020204020204" pitchFamily="34" charset="-122"/>
                <a:ea typeface="微软雅黑" panose="020B0503020204020204" pitchFamily="34" charset="-122"/>
              </a:rPr>
              <a:t>研究案例</a:t>
            </a:r>
          </a:p>
        </p:txBody>
      </p:sp>
      <p:cxnSp>
        <p:nvCxnSpPr>
          <p:cNvPr id="7" name="直接连接符 6"/>
          <p:cNvCxnSpPr/>
          <p:nvPr/>
        </p:nvCxnSpPr>
        <p:spPr>
          <a:xfrm>
            <a:off x="1392330" y="-190500"/>
            <a:ext cx="0" cy="743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0652531" y="253204"/>
            <a:ext cx="795596" cy="281697"/>
          </a:xfrm>
          <a:prstGeom prst="rect">
            <a:avLst/>
          </a:prstGeom>
        </p:spPr>
      </p:pic>
      <p:sp>
        <p:nvSpPr>
          <p:cNvPr id="10" name="标题 1">
            <a:extLst>
              <a:ext uri="{FF2B5EF4-FFF2-40B4-BE49-F238E27FC236}">
                <a16:creationId xmlns:a16="http://schemas.microsoft.com/office/drawing/2014/main" id="{61A0BCCC-6128-44BD-BD06-6D56EFDFDB16}"/>
              </a:ext>
            </a:extLst>
          </p:cNvPr>
          <p:cNvSpPr txBox="1">
            <a:spLocks/>
          </p:cNvSpPr>
          <p:nvPr/>
        </p:nvSpPr>
        <p:spPr>
          <a:xfrm>
            <a:off x="611505" y="980822"/>
            <a:ext cx="10968991" cy="751567"/>
          </a:xfrm>
          <a:prstGeom prst="rect">
            <a:avLst/>
          </a:prstGeom>
        </p:spPr>
        <p:txBody>
          <a:bodyPr/>
          <a:lstStyle>
            <a:lvl1pPr algn="l" rtl="0" eaLnBrk="0" fontAlgn="base" hangingPunct="0">
              <a:spcBef>
                <a:spcPct val="0"/>
              </a:spcBef>
              <a:spcAft>
                <a:spcPct val="0"/>
              </a:spcAft>
              <a:defRPr sz="2399">
                <a:solidFill>
                  <a:schemeClr val="accent2"/>
                </a:solidFill>
                <a:latin typeface="+mj-lt"/>
                <a:ea typeface="+mj-ea"/>
                <a:cs typeface="+mj-cs"/>
              </a:defRPr>
            </a:lvl1pPr>
            <a:lvl2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5pPr>
            <a:lvl6pPr marL="457017"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6pPr>
            <a:lvl7pPr marL="914034"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7pPr>
            <a:lvl8pPr marL="1371051"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8pPr>
            <a:lvl9pPr marL="1828068"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9pPr>
          </a:lstStyle>
          <a:p>
            <a:pPr defTabSz="914034">
              <a:defRPr/>
            </a:pPr>
            <a:r>
              <a:rPr lang="zh-CN" altLang="en-US" sz="2000" b="1" dirty="0">
                <a:solidFill>
                  <a:srgbClr val="292929"/>
                </a:solidFill>
                <a:latin typeface="Arial" panose="020B0604020202020204" pitchFamily="34" charset="0"/>
                <a:ea typeface="微软雅黑" panose="020B0503020204020204" pitchFamily="34" charset="-122"/>
                <a:sym typeface="Arial" panose="020B0604020202020204" pitchFamily="34" charset="0"/>
              </a:rPr>
              <a:t>合成生物学</a:t>
            </a:r>
            <a:r>
              <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rgbClr val="292929"/>
                </a:solidFill>
                <a:latin typeface="Arial" panose="020B0604020202020204" pitchFamily="34" charset="0"/>
                <a:ea typeface="微软雅黑" panose="020B0503020204020204" pitchFamily="34" charset="-122"/>
              </a:rPr>
              <a:t>大肠杆菌基因工程菌合成甜菜黄素</a:t>
            </a:r>
            <a:endPar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FC938D41-002A-4DC9-A167-12CF45002F03}"/>
              </a:ext>
            </a:extLst>
          </p:cNvPr>
          <p:cNvSpPr txBox="1"/>
          <p:nvPr/>
        </p:nvSpPr>
        <p:spPr>
          <a:xfrm>
            <a:off x="579130" y="5350320"/>
            <a:ext cx="10870277" cy="1077218"/>
          </a:xfrm>
          <a:prstGeom prst="rect">
            <a:avLst/>
          </a:prstGeom>
          <a:noFill/>
        </p:spPr>
        <p:txBody>
          <a:bodyPr wrap="square">
            <a:spAutoFit/>
          </a:bodyPr>
          <a:lstStyle/>
          <a:p>
            <a:pPr marL="285750" indent="-285750">
              <a:buFont typeface="Wingdings" panose="05000000000000000000" pitchFamily="2" charset="2"/>
              <a:buChar char="Ø"/>
            </a:pPr>
            <a:r>
              <a:rPr lang="zh-CN" altLang="en-US" sz="1600" b="0" i="0" dirty="0">
                <a:solidFill>
                  <a:srgbClr val="2E3033"/>
                </a:solidFill>
                <a:effectLst/>
                <a:latin typeface="Arial" panose="020B0604020202020204" pitchFamily="34" charset="0"/>
              </a:rPr>
              <a:t>培养工程菌株，以氨基酸和胺为底物合成了</a:t>
            </a:r>
            <a:r>
              <a:rPr lang="en-US" altLang="zh-CN" sz="1600" b="0" i="0" dirty="0">
                <a:solidFill>
                  <a:srgbClr val="2E3033"/>
                </a:solidFill>
                <a:effectLst/>
                <a:latin typeface="Arial" panose="020B0604020202020204" pitchFamily="34" charset="0"/>
              </a:rPr>
              <a:t>14</a:t>
            </a:r>
            <a:r>
              <a:rPr lang="zh-CN" altLang="en-US" sz="1600" b="0" i="0" dirty="0">
                <a:solidFill>
                  <a:srgbClr val="2E3033"/>
                </a:solidFill>
                <a:effectLst/>
                <a:latin typeface="Arial" panose="020B0604020202020204" pitchFamily="34" charset="0"/>
              </a:rPr>
              <a:t>种黄色和</a:t>
            </a:r>
            <a:r>
              <a:rPr lang="en-US" altLang="zh-CN" sz="1600" b="0" i="0" dirty="0">
                <a:solidFill>
                  <a:srgbClr val="2E3033"/>
                </a:solidFill>
                <a:effectLst/>
                <a:latin typeface="Arial" panose="020B0604020202020204" pitchFamily="34" charset="0"/>
              </a:rPr>
              <a:t>2</a:t>
            </a:r>
            <a:r>
              <a:rPr lang="zh-CN" altLang="en-US" sz="1600" b="0" i="0" dirty="0">
                <a:solidFill>
                  <a:srgbClr val="2E3033"/>
                </a:solidFill>
                <a:effectLst/>
                <a:latin typeface="Arial" panose="020B0604020202020204" pitchFamily="34" charset="0"/>
              </a:rPr>
              <a:t>种红色的</a:t>
            </a:r>
            <a:r>
              <a:rPr lang="zh-CN" altLang="en-US" sz="1600" dirty="0">
                <a:solidFill>
                  <a:srgbClr val="2E3033"/>
                </a:solidFill>
                <a:latin typeface="Arial" panose="020B0604020202020204" pitchFamily="34" charset="0"/>
              </a:rPr>
              <a:t>甜菜黄素；</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b="0" i="0" dirty="0">
                <a:solidFill>
                  <a:srgbClr val="2E3033"/>
                </a:solidFill>
                <a:effectLst/>
                <a:latin typeface="Arial" panose="020B0604020202020204" pitchFamily="34" charset="0"/>
              </a:rPr>
              <a:t>利用染色体工程技术构建了</a:t>
            </a:r>
            <a:r>
              <a:rPr lang="en-US" altLang="zh-CN" sz="1600" dirty="0">
                <a:solidFill>
                  <a:srgbClr val="2E3033"/>
                </a:solidFill>
                <a:latin typeface="Arial" panose="020B0604020202020204" pitchFamily="34" charset="0"/>
              </a:rPr>
              <a:t>L</a:t>
            </a:r>
            <a:r>
              <a:rPr lang="en-US" altLang="zh-CN" sz="1600" b="0" i="0" dirty="0">
                <a:solidFill>
                  <a:srgbClr val="2E3033"/>
                </a:solidFill>
                <a:effectLst/>
                <a:latin typeface="Arial" panose="020B0604020202020204" pitchFamily="34" charset="0"/>
              </a:rPr>
              <a:t>-</a:t>
            </a:r>
            <a:r>
              <a:rPr lang="zh-CN" altLang="en-US" sz="1600" b="0" i="0" dirty="0">
                <a:solidFill>
                  <a:srgbClr val="2E3033"/>
                </a:solidFill>
                <a:effectLst/>
                <a:latin typeface="Arial" panose="020B0604020202020204" pitchFamily="34" charset="0"/>
              </a:rPr>
              <a:t>组氨酸过剩菌株，并建立了共培养体系。优化接种比例和发酵条件，得到</a:t>
            </a:r>
            <a:r>
              <a:rPr lang="en-US" altLang="zh-CN" sz="1600" b="0" i="0" dirty="0">
                <a:solidFill>
                  <a:srgbClr val="2E3033"/>
                </a:solidFill>
                <a:effectLst/>
                <a:latin typeface="Arial" panose="020B0604020202020204" pitchFamily="34" charset="0"/>
              </a:rPr>
              <a:t>287.69 mg/L</a:t>
            </a:r>
            <a:r>
              <a:rPr lang="zh-CN" altLang="en-US" sz="1600" b="0" i="0" dirty="0">
                <a:solidFill>
                  <a:srgbClr val="2E3033"/>
                </a:solidFill>
                <a:effectLst/>
                <a:latin typeface="Arial" panose="020B0604020202020204" pitchFamily="34" charset="0"/>
              </a:rPr>
              <a:t>的组氨酸</a:t>
            </a:r>
            <a:r>
              <a:rPr lang="en-US" altLang="zh-CN" sz="1600" b="0" i="0" dirty="0">
                <a:solidFill>
                  <a:srgbClr val="2E3033"/>
                </a:solidFill>
                <a:effectLst/>
                <a:latin typeface="Arial" panose="020B0604020202020204" pitchFamily="34" charset="0"/>
              </a:rPr>
              <a:t>-</a:t>
            </a:r>
            <a:r>
              <a:rPr lang="zh-CN" altLang="en-US" sz="1600" dirty="0">
                <a:solidFill>
                  <a:srgbClr val="2E3033"/>
                </a:solidFill>
                <a:latin typeface="Arial" panose="020B0604020202020204" pitchFamily="34" charset="0"/>
              </a:rPr>
              <a:t>甜菜黄素</a:t>
            </a:r>
            <a:r>
              <a:rPr lang="zh-CN" altLang="en-US" sz="1600" dirty="0"/>
              <a:t>；</a:t>
            </a:r>
            <a:endParaRPr lang="en-US" altLang="zh-CN" sz="1600" dirty="0"/>
          </a:p>
          <a:p>
            <a:pPr marL="285750" indent="-285750">
              <a:buFont typeface="Wingdings" panose="05000000000000000000" pitchFamily="2" charset="2"/>
              <a:buChar char="Ø"/>
            </a:pPr>
            <a:r>
              <a:rPr lang="zh-CN" altLang="en-US" sz="1600" dirty="0"/>
              <a:t>这是首次利用葡萄糖作为碳源在大肠杆菌基因工程菌中合成</a:t>
            </a:r>
            <a:r>
              <a:rPr lang="zh-CN" altLang="en-US" sz="1600" dirty="0">
                <a:solidFill>
                  <a:srgbClr val="2E3033"/>
                </a:solidFill>
                <a:latin typeface="Arial" panose="020B0604020202020204" pitchFamily="34" charset="0"/>
              </a:rPr>
              <a:t>甜菜黄素。</a:t>
            </a:r>
            <a:endParaRPr lang="zh-CN" altLang="en-US" sz="1600" dirty="0"/>
          </a:p>
        </p:txBody>
      </p:sp>
      <p:pic>
        <p:nvPicPr>
          <p:cNvPr id="9" name="图片 8">
            <a:extLst>
              <a:ext uri="{FF2B5EF4-FFF2-40B4-BE49-F238E27FC236}">
                <a16:creationId xmlns:a16="http://schemas.microsoft.com/office/drawing/2014/main" id="{901C7653-0A0C-41E0-9F07-77FE924C0491}"/>
              </a:ext>
            </a:extLst>
          </p:cNvPr>
          <p:cNvPicPr>
            <a:picLocks noChangeAspect="1"/>
          </p:cNvPicPr>
          <p:nvPr/>
        </p:nvPicPr>
        <p:blipFill>
          <a:blip r:embed="rId4"/>
          <a:stretch>
            <a:fillRect/>
          </a:stretch>
        </p:blipFill>
        <p:spPr>
          <a:xfrm>
            <a:off x="6096000" y="1800541"/>
            <a:ext cx="4762500" cy="2705100"/>
          </a:xfrm>
          <a:prstGeom prst="rect">
            <a:avLst/>
          </a:prstGeom>
        </p:spPr>
      </p:pic>
      <p:sp>
        <p:nvSpPr>
          <p:cNvPr id="18" name="文本框 17">
            <a:extLst>
              <a:ext uri="{FF2B5EF4-FFF2-40B4-BE49-F238E27FC236}">
                <a16:creationId xmlns:a16="http://schemas.microsoft.com/office/drawing/2014/main" id="{43E0589D-323A-46C5-93EC-1F871756CB5D}"/>
              </a:ext>
            </a:extLst>
          </p:cNvPr>
          <p:cNvSpPr txBox="1"/>
          <p:nvPr/>
        </p:nvSpPr>
        <p:spPr>
          <a:xfrm>
            <a:off x="731835" y="1378494"/>
            <a:ext cx="6097554" cy="369332"/>
          </a:xfrm>
          <a:prstGeom prst="rect">
            <a:avLst/>
          </a:prstGeom>
          <a:noFill/>
        </p:spPr>
        <p:txBody>
          <a:bodyPr wrap="square">
            <a:spAutoFit/>
          </a:bodyPr>
          <a:lstStyle/>
          <a:p>
            <a:r>
              <a:rPr lang="zh-CN" altLang="en-US" dirty="0"/>
              <a:t>构建</a:t>
            </a:r>
            <a:r>
              <a:rPr lang="en-US" altLang="zh-CN" dirty="0"/>
              <a:t>BTA6</a:t>
            </a:r>
            <a:r>
              <a:rPr lang="zh-CN" altLang="en-US" dirty="0"/>
              <a:t>大肠杆菌基因工程菌合成</a:t>
            </a:r>
            <a:r>
              <a:rPr lang="zh-CN" altLang="en-US" b="0" i="0" dirty="0">
                <a:solidFill>
                  <a:srgbClr val="333333"/>
                </a:solidFill>
                <a:effectLst/>
                <a:latin typeface="arial" panose="020B0604020202020204" pitchFamily="34" charset="0"/>
              </a:rPr>
              <a:t>甜菜醛氨酸</a:t>
            </a:r>
            <a:endParaRPr lang="zh-CN" altLang="en-US" dirty="0"/>
          </a:p>
        </p:txBody>
      </p:sp>
      <p:sp>
        <p:nvSpPr>
          <p:cNvPr id="20" name="文本框 19">
            <a:extLst>
              <a:ext uri="{FF2B5EF4-FFF2-40B4-BE49-F238E27FC236}">
                <a16:creationId xmlns:a16="http://schemas.microsoft.com/office/drawing/2014/main" id="{EF61CE3A-EBA7-4EE9-82FE-E20041B8D611}"/>
              </a:ext>
            </a:extLst>
          </p:cNvPr>
          <p:cNvSpPr txBox="1"/>
          <p:nvPr/>
        </p:nvSpPr>
        <p:spPr>
          <a:xfrm>
            <a:off x="220824" y="6593784"/>
            <a:ext cx="11971176" cy="276999"/>
          </a:xfrm>
          <a:prstGeom prst="rect">
            <a:avLst/>
          </a:prstGeom>
          <a:noFill/>
        </p:spPr>
        <p:txBody>
          <a:bodyPr wrap="square">
            <a:spAutoFit/>
          </a:bodyPr>
          <a:lstStyle/>
          <a:p>
            <a:r>
              <a:rPr lang="zh-CN" altLang="en-US" sz="1200" dirty="0">
                <a:solidFill>
                  <a:schemeClr val="bg1">
                    <a:lumMod val="75000"/>
                  </a:schemeClr>
                </a:solidFill>
              </a:rPr>
              <a:t>Hou Yanan,Liu Xue,Li Shilin et al. Escherichia coliMetabolic Engineering of  for de Novo Production of Betaxanthins.[J] .J. Agric. Food Chem., 2020, undefined: undefined.</a:t>
            </a:r>
          </a:p>
        </p:txBody>
      </p:sp>
      <p:pic>
        <p:nvPicPr>
          <p:cNvPr id="2" name="图片 1">
            <a:extLst>
              <a:ext uri="{FF2B5EF4-FFF2-40B4-BE49-F238E27FC236}">
                <a16:creationId xmlns:a16="http://schemas.microsoft.com/office/drawing/2014/main" id="{8372FDCA-F09A-424D-AA0B-4A5E105E5351}"/>
              </a:ext>
            </a:extLst>
          </p:cNvPr>
          <p:cNvPicPr>
            <a:picLocks noChangeAspect="1"/>
          </p:cNvPicPr>
          <p:nvPr/>
        </p:nvPicPr>
        <p:blipFill>
          <a:blip r:embed="rId5"/>
          <a:stretch>
            <a:fillRect/>
          </a:stretch>
        </p:blipFill>
        <p:spPr>
          <a:xfrm>
            <a:off x="611505" y="1863921"/>
            <a:ext cx="5099763" cy="1422565"/>
          </a:xfrm>
          <a:prstGeom prst="rect">
            <a:avLst/>
          </a:prstGeom>
        </p:spPr>
      </p:pic>
      <p:pic>
        <p:nvPicPr>
          <p:cNvPr id="11" name="图片 10">
            <a:extLst>
              <a:ext uri="{FF2B5EF4-FFF2-40B4-BE49-F238E27FC236}">
                <a16:creationId xmlns:a16="http://schemas.microsoft.com/office/drawing/2014/main" id="{D6E4AC8E-88CF-43A7-91FE-AD27E65B7256}"/>
              </a:ext>
            </a:extLst>
          </p:cNvPr>
          <p:cNvPicPr>
            <a:picLocks noChangeAspect="1"/>
          </p:cNvPicPr>
          <p:nvPr/>
        </p:nvPicPr>
        <p:blipFill>
          <a:blip r:embed="rId6"/>
          <a:stretch>
            <a:fillRect/>
          </a:stretch>
        </p:blipFill>
        <p:spPr>
          <a:xfrm>
            <a:off x="683109" y="3394629"/>
            <a:ext cx="2762679" cy="2048397"/>
          </a:xfrm>
          <a:prstGeom prst="rect">
            <a:avLst/>
          </a:prstGeom>
        </p:spPr>
      </p:pic>
      <p:pic>
        <p:nvPicPr>
          <p:cNvPr id="12" name="图片 11">
            <a:extLst>
              <a:ext uri="{FF2B5EF4-FFF2-40B4-BE49-F238E27FC236}">
                <a16:creationId xmlns:a16="http://schemas.microsoft.com/office/drawing/2014/main" id="{F75A0932-770A-4682-9D9A-4CB1DA9AA3C0}"/>
              </a:ext>
            </a:extLst>
          </p:cNvPr>
          <p:cNvPicPr>
            <a:picLocks noChangeAspect="1"/>
          </p:cNvPicPr>
          <p:nvPr/>
        </p:nvPicPr>
        <p:blipFill>
          <a:blip r:embed="rId7"/>
          <a:stretch>
            <a:fillRect/>
          </a:stretch>
        </p:blipFill>
        <p:spPr>
          <a:xfrm>
            <a:off x="3549767" y="3456073"/>
            <a:ext cx="2251215" cy="1925507"/>
          </a:xfrm>
          <a:prstGeom prst="rect">
            <a:avLst/>
          </a:prstGeom>
        </p:spPr>
      </p:pic>
    </p:spTree>
    <p:extLst>
      <p:ext uri="{BB962C8B-B14F-4D97-AF65-F5344CB8AC3E}">
        <p14:creationId xmlns:p14="http://schemas.microsoft.com/office/powerpoint/2010/main" val="86746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746059" y="-4922822"/>
            <a:ext cx="323353" cy="10351800"/>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6"/>
          <p:cNvSpPr/>
          <p:nvPr/>
        </p:nvSpPr>
        <p:spPr>
          <a:xfrm rot="5400000">
            <a:off x="763479" y="48405"/>
            <a:ext cx="490267" cy="553553"/>
          </a:xfrm>
          <a:prstGeom prst="roundRect">
            <a:avLst>
              <a:gd name="adj" fmla="val 0"/>
            </a:avLst>
          </a:prstGeom>
          <a:gradFill flip="none" rotWithShape="1">
            <a:gsLst>
              <a:gs pos="62000">
                <a:srgbClr val="69A752"/>
              </a:gs>
              <a:gs pos="10000">
                <a:srgbClr val="A7D82D"/>
              </a:gs>
              <a:gs pos="95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9130" y="91401"/>
            <a:ext cx="819668" cy="645160"/>
          </a:xfrm>
          <a:prstGeom prst="rect">
            <a:avLst/>
          </a:prstGeom>
        </p:spPr>
        <p:txBody>
          <a:bodyPr wrap="square">
            <a:spAutoFit/>
          </a:bodyPr>
          <a:lstStyle/>
          <a:p>
            <a:pPr algn="r"/>
            <a:r>
              <a:rPr lang="en-US" altLang="zh-CN" sz="3600" dirty="0">
                <a:solidFill>
                  <a:schemeClr val="bg1"/>
                </a:solidFill>
                <a:latin typeface="微软雅黑" panose="020B0503020204020204" pitchFamily="34" charset="-122"/>
                <a:ea typeface="微软雅黑" panose="020B0503020204020204" pitchFamily="34" charset="-122"/>
              </a:rPr>
              <a:t>02</a:t>
            </a:r>
            <a:endParaRPr lang="en-US" sz="3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35744" y="264216"/>
            <a:ext cx="5868305" cy="398780"/>
          </a:xfrm>
          <a:prstGeom prst="rect">
            <a:avLst/>
          </a:prstGeom>
        </p:spPr>
        <p:txBody>
          <a:bodyPr wrap="square">
            <a:spAutoFit/>
          </a:bodyPr>
          <a:lstStyle/>
          <a:p>
            <a:r>
              <a:rPr lang="zh-CN" altLang="en-US" sz="2000" b="1" spc="150" dirty="0">
                <a:solidFill>
                  <a:schemeClr val="tx1">
                    <a:lumMod val="75000"/>
                    <a:lumOff val="25000"/>
                  </a:schemeClr>
                </a:solidFill>
                <a:latin typeface="微软雅黑" panose="020B0503020204020204" pitchFamily="34" charset="-122"/>
                <a:ea typeface="微软雅黑" panose="020B0503020204020204" pitchFamily="34" charset="-122"/>
              </a:rPr>
              <a:t>研究案例</a:t>
            </a:r>
          </a:p>
        </p:txBody>
      </p:sp>
      <p:cxnSp>
        <p:nvCxnSpPr>
          <p:cNvPr id="7" name="直接连接符 6"/>
          <p:cNvCxnSpPr/>
          <p:nvPr/>
        </p:nvCxnSpPr>
        <p:spPr>
          <a:xfrm>
            <a:off x="1392330" y="-190500"/>
            <a:ext cx="0" cy="743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0652531" y="253204"/>
            <a:ext cx="795596" cy="281697"/>
          </a:xfrm>
          <a:prstGeom prst="rect">
            <a:avLst/>
          </a:prstGeom>
        </p:spPr>
      </p:pic>
      <p:sp>
        <p:nvSpPr>
          <p:cNvPr id="10" name="标题 1">
            <a:extLst>
              <a:ext uri="{FF2B5EF4-FFF2-40B4-BE49-F238E27FC236}">
                <a16:creationId xmlns:a16="http://schemas.microsoft.com/office/drawing/2014/main" id="{61A0BCCC-6128-44BD-BD06-6D56EFDFDB16}"/>
              </a:ext>
            </a:extLst>
          </p:cNvPr>
          <p:cNvSpPr txBox="1">
            <a:spLocks/>
          </p:cNvSpPr>
          <p:nvPr/>
        </p:nvSpPr>
        <p:spPr>
          <a:xfrm>
            <a:off x="591852" y="983988"/>
            <a:ext cx="10968991" cy="751567"/>
          </a:xfrm>
          <a:prstGeom prst="rect">
            <a:avLst/>
          </a:prstGeom>
        </p:spPr>
        <p:txBody>
          <a:bodyPr/>
          <a:lstStyle>
            <a:lvl1pPr algn="l" rtl="0" eaLnBrk="0" fontAlgn="base" hangingPunct="0">
              <a:spcBef>
                <a:spcPct val="0"/>
              </a:spcBef>
              <a:spcAft>
                <a:spcPct val="0"/>
              </a:spcAft>
              <a:defRPr sz="2399">
                <a:solidFill>
                  <a:schemeClr val="accent2"/>
                </a:solidFill>
                <a:latin typeface="+mj-lt"/>
                <a:ea typeface="+mj-ea"/>
                <a:cs typeface="+mj-cs"/>
              </a:defRPr>
            </a:lvl1pPr>
            <a:lvl2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5pPr>
            <a:lvl6pPr marL="457017"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6pPr>
            <a:lvl7pPr marL="914034"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7pPr>
            <a:lvl8pPr marL="1371051"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8pPr>
            <a:lvl9pPr marL="1828068"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9pPr>
          </a:lstStyle>
          <a:p>
            <a:pPr defTabSz="914034">
              <a:defRPr/>
            </a:pPr>
            <a:r>
              <a:rPr kumimoji="0" lang="zh-CN" altLang="en-US"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食物</a:t>
            </a:r>
            <a:r>
              <a:rPr kumimoji="0" lang="en-US" altLang="zh-CN"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药代动力学：</a:t>
            </a:r>
            <a:r>
              <a:rPr lang="zh-CN" altLang="en-US" sz="1600" b="0" i="0" dirty="0">
                <a:solidFill>
                  <a:srgbClr val="2E3033"/>
                </a:solidFill>
                <a:effectLst/>
                <a:latin typeface="Arial" panose="020B0604020202020204" pitchFamily="34" charset="0"/>
              </a:rPr>
              <a:t>橙汁多酚在体内吸收、代谢和排泄</a:t>
            </a:r>
            <a:r>
              <a:rPr lang="zh-CN" altLang="en-US" sz="1600" dirty="0">
                <a:solidFill>
                  <a:srgbClr val="2E3033"/>
                </a:solidFill>
                <a:latin typeface="Arial" panose="020B0604020202020204" pitchFamily="34" charset="0"/>
              </a:rPr>
              <a:t>全过程</a:t>
            </a:r>
            <a:endParaRPr kumimoji="0" lang="zh-CN" altLang="en-US" sz="2000" b="0"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FC938D41-002A-4DC9-A167-12CF45002F03}"/>
              </a:ext>
            </a:extLst>
          </p:cNvPr>
          <p:cNvSpPr txBox="1"/>
          <p:nvPr/>
        </p:nvSpPr>
        <p:spPr>
          <a:xfrm>
            <a:off x="554961" y="4915056"/>
            <a:ext cx="10870277" cy="1323439"/>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研究橙汁酚类物质的吸收、代谢和排泄情况。比较两种饮料中的多酚的生物利用度。食物基质对代谢产物的排泄没有影响，人体对发酵汁中的多酚吸收比橙汁快；</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共定量了</a:t>
            </a:r>
            <a:r>
              <a:rPr lang="en-US" altLang="zh-CN" sz="1600" dirty="0">
                <a:solidFill>
                  <a:srgbClr val="2E3033"/>
                </a:solidFill>
                <a:latin typeface="Arial" panose="020B0604020202020204" pitchFamily="34" charset="0"/>
              </a:rPr>
              <a:t>24</a:t>
            </a:r>
            <a:r>
              <a:rPr lang="zh-CN" altLang="en-US" sz="1600" dirty="0">
                <a:solidFill>
                  <a:srgbClr val="2E3033"/>
                </a:solidFill>
                <a:latin typeface="Arial" panose="020B0604020202020204" pitchFamily="34" charset="0"/>
              </a:rPr>
              <a:t>种</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多</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酚代谢物，包括黄烷酮和酚酸衍生物，其中大多数仅记录在尿液中。</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血浆中的主要代谢物为橙皮素和柚皮苷的</a:t>
            </a:r>
            <a:r>
              <a:rPr lang="en-US" altLang="zh-CN" sz="1600" dirty="0">
                <a:solidFill>
                  <a:srgbClr val="2E3033"/>
                </a:solidFill>
                <a:latin typeface="Arial" panose="020B0604020202020204" pitchFamily="34" charset="0"/>
              </a:rPr>
              <a:t>II</a:t>
            </a:r>
            <a:r>
              <a:rPr lang="zh-CN" altLang="en-US" sz="1600" dirty="0">
                <a:solidFill>
                  <a:srgbClr val="2E3033"/>
                </a:solidFill>
                <a:latin typeface="Arial" panose="020B0604020202020204" pitchFamily="34" charset="0"/>
              </a:rPr>
              <a:t>相偶联物，尿液中的主要代谢物为酚酸，特别是羟基苯甲酸。</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两种饮料中的</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多聚</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酚具有很高的生物可利用性</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在</a:t>
            </a:r>
            <a:r>
              <a:rPr lang="en-US" altLang="zh-CN" sz="1600" dirty="0">
                <a:solidFill>
                  <a:srgbClr val="2E3033"/>
                </a:solidFill>
                <a:latin typeface="Arial" panose="020B0604020202020204" pitchFamily="34" charset="0"/>
              </a:rPr>
              <a:t>46 - 59%</a:t>
            </a:r>
            <a:r>
              <a:rPr lang="zh-CN" altLang="en-US" sz="1600" dirty="0">
                <a:solidFill>
                  <a:srgbClr val="2E3033"/>
                </a:solidFill>
                <a:latin typeface="Arial" panose="020B0604020202020204" pitchFamily="34" charset="0"/>
              </a:rPr>
              <a:t>之间</a:t>
            </a:r>
            <a:r>
              <a:rPr lang="en-US" altLang="zh-CN" sz="1600" dirty="0">
                <a:solidFill>
                  <a:srgbClr val="2E3033"/>
                </a:solidFill>
                <a:latin typeface="Arial" panose="020B0604020202020204" pitchFamily="34" charset="0"/>
              </a:rPr>
              <a:t>)</a:t>
            </a:r>
            <a:r>
              <a:rPr lang="zh-CN" altLang="en-US" sz="1600" dirty="0">
                <a:solidFill>
                  <a:srgbClr val="2E3033"/>
                </a:solidFill>
                <a:latin typeface="Arial" panose="020B0604020202020204" pitchFamily="34" charset="0"/>
              </a:rPr>
              <a:t>，并且可以看到显著的个体间差异。</a:t>
            </a:r>
          </a:p>
        </p:txBody>
      </p:sp>
      <p:pic>
        <p:nvPicPr>
          <p:cNvPr id="13" name="图片 12">
            <a:extLst>
              <a:ext uri="{FF2B5EF4-FFF2-40B4-BE49-F238E27FC236}">
                <a16:creationId xmlns:a16="http://schemas.microsoft.com/office/drawing/2014/main" id="{D90526C6-7281-447B-B04C-B9EF56E30C67}"/>
              </a:ext>
            </a:extLst>
          </p:cNvPr>
          <p:cNvPicPr>
            <a:picLocks noChangeAspect="1"/>
          </p:cNvPicPr>
          <p:nvPr/>
        </p:nvPicPr>
        <p:blipFill>
          <a:blip r:embed="rId4"/>
          <a:stretch>
            <a:fillRect/>
          </a:stretch>
        </p:blipFill>
        <p:spPr>
          <a:xfrm>
            <a:off x="1312715" y="1807010"/>
            <a:ext cx="4864972" cy="2811719"/>
          </a:xfrm>
          <a:prstGeom prst="rect">
            <a:avLst/>
          </a:prstGeom>
        </p:spPr>
      </p:pic>
      <p:pic>
        <p:nvPicPr>
          <p:cNvPr id="14" name="图片 13">
            <a:extLst>
              <a:ext uri="{FF2B5EF4-FFF2-40B4-BE49-F238E27FC236}">
                <a16:creationId xmlns:a16="http://schemas.microsoft.com/office/drawing/2014/main" id="{21BE94D5-F033-4344-BCB8-F2304B82F3ED}"/>
              </a:ext>
            </a:extLst>
          </p:cNvPr>
          <p:cNvPicPr>
            <a:picLocks noChangeAspect="1"/>
          </p:cNvPicPr>
          <p:nvPr/>
        </p:nvPicPr>
        <p:blipFill>
          <a:blip r:embed="rId5"/>
          <a:stretch>
            <a:fillRect/>
          </a:stretch>
        </p:blipFill>
        <p:spPr>
          <a:xfrm>
            <a:off x="6376416" y="1807010"/>
            <a:ext cx="3653916" cy="2787054"/>
          </a:xfrm>
          <a:prstGeom prst="rect">
            <a:avLst/>
          </a:prstGeom>
        </p:spPr>
      </p:pic>
      <p:sp>
        <p:nvSpPr>
          <p:cNvPr id="19" name="文本框 18">
            <a:extLst>
              <a:ext uri="{FF2B5EF4-FFF2-40B4-BE49-F238E27FC236}">
                <a16:creationId xmlns:a16="http://schemas.microsoft.com/office/drawing/2014/main" id="{05B81518-EA50-4E47-91D6-1A8C87DD5D62}"/>
              </a:ext>
            </a:extLst>
          </p:cNvPr>
          <p:cNvSpPr txBox="1"/>
          <p:nvPr/>
        </p:nvSpPr>
        <p:spPr>
          <a:xfrm>
            <a:off x="-1" y="6404741"/>
            <a:ext cx="12192001" cy="400110"/>
          </a:xfrm>
          <a:prstGeom prst="rect">
            <a:avLst/>
          </a:prstGeom>
          <a:noFill/>
        </p:spPr>
        <p:txBody>
          <a:bodyPr wrap="square">
            <a:spAutoFit/>
          </a:bodyPr>
          <a:lstStyle/>
          <a:p>
            <a:pPr algn="ctr"/>
            <a:r>
              <a:rPr lang="en-US" altLang="zh-CN" sz="1000" b="1" i="0"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Absorption, metabolism, and excretion of orange juice (poly)phenols in humans: The effect of a controlled alcoholic fermentation</a:t>
            </a:r>
            <a:r>
              <a:rPr lang="en-US" altLang="zh-CN" sz="1000" b="1" i="0" u="none" strike="noStrike" dirty="0">
                <a:solidFill>
                  <a:schemeClr val="bg1">
                    <a:lumMod val="75000"/>
                  </a:schemeClr>
                </a:solidFill>
                <a:effectLst/>
                <a:latin typeface="Microsoft Yahei" panose="020B0503020204020204" pitchFamily="34" charset="-122"/>
                <a:ea typeface="Microsoft Yahei" panose="020B0503020204020204" pitchFamily="34" charset="-122"/>
              </a:rPr>
              <a:t> </a:t>
            </a:r>
            <a:r>
              <a:rPr lang="en-US" altLang="zh-CN" sz="10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7">
                  <a:extLst>
                    <a:ext uri="{A12FA001-AC4F-418D-AE19-62706E023703}">
                      <ahyp:hlinkClr xmlns:ahyp="http://schemas.microsoft.com/office/drawing/2018/hyperlinkcolor" val="tx"/>
                    </a:ext>
                  </a:extLst>
                </a:hlinkClick>
              </a:rPr>
              <a:t>Archives of Biochemistry and Biophysics</a:t>
            </a:r>
            <a:r>
              <a:rPr lang="en-US" altLang="zh-CN" sz="1000" b="0" i="0" dirty="0">
                <a:solidFill>
                  <a:schemeClr val="bg1">
                    <a:lumMod val="75000"/>
                  </a:schemeClr>
                </a:solidFill>
                <a:effectLst/>
                <a:latin typeface="Microsoft Yahei" panose="020B0503020204020204" pitchFamily="34" charset="-122"/>
                <a:ea typeface="Microsoft Yahei" panose="020B0503020204020204" pitchFamily="34" charset="-122"/>
              </a:rPr>
              <a:t> ( IF 3.391 ) </a:t>
            </a:r>
            <a:r>
              <a:rPr lang="en-US" altLang="zh-CN" sz="1000" b="1" i="0" dirty="0">
                <a:solidFill>
                  <a:schemeClr val="bg1">
                    <a:lumMod val="75000"/>
                  </a:schemeClr>
                </a:solidFill>
                <a:effectLst/>
                <a:latin typeface="Microsoft Yahei" panose="020B0503020204020204" pitchFamily="34" charset="-122"/>
                <a:ea typeface="Microsoft Yahei" panose="020B0503020204020204" pitchFamily="34" charset="-122"/>
              </a:rPr>
              <a:t>Pub Date : 2020-10-09</a:t>
            </a:r>
            <a:r>
              <a:rPr lang="en-US" altLang="zh-CN" sz="1000" b="0" i="0" dirty="0">
                <a:solidFill>
                  <a:schemeClr val="bg1">
                    <a:lumMod val="75000"/>
                  </a:schemeClr>
                </a:solidFill>
                <a:effectLst/>
                <a:latin typeface="Microsoft Yahei" panose="020B0503020204020204" pitchFamily="34" charset="-122"/>
                <a:ea typeface="Microsoft Yahei" panose="020B0503020204020204" pitchFamily="34" charset="-122"/>
              </a:rPr>
              <a:t> </a:t>
            </a:r>
            <a:r>
              <a:rPr lang="en-US" altLang="zh-CN" sz="1000" b="0" i="1" dirty="0">
                <a:solidFill>
                  <a:schemeClr val="bg1">
                    <a:lumMod val="75000"/>
                  </a:schemeClr>
                </a:solidFill>
                <a:effectLst/>
                <a:latin typeface="Microsoft Yahei" panose="020B0503020204020204" pitchFamily="34" charset="-122"/>
                <a:ea typeface="Microsoft Yahei" panose="020B0503020204020204" pitchFamily="34" charset="-122"/>
              </a:rPr>
              <a:t>, DOI: </a:t>
            </a:r>
            <a:r>
              <a:rPr lang="en-US" altLang="zh-CN" sz="10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10.1016/j.abb.2020.108627</a:t>
            </a:r>
            <a:endParaRPr lang="zh-CN" altLang="en-US" sz="1000" dirty="0">
              <a:solidFill>
                <a:schemeClr val="bg1">
                  <a:lumMod val="75000"/>
                </a:schemeClr>
              </a:solidFill>
            </a:endParaRPr>
          </a:p>
        </p:txBody>
      </p:sp>
    </p:spTree>
    <p:extLst>
      <p:ext uri="{BB962C8B-B14F-4D97-AF65-F5344CB8AC3E}">
        <p14:creationId xmlns:p14="http://schemas.microsoft.com/office/powerpoint/2010/main" val="229845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5746059" y="-4922822"/>
            <a:ext cx="323353" cy="10351800"/>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6"/>
          <p:cNvSpPr/>
          <p:nvPr/>
        </p:nvSpPr>
        <p:spPr>
          <a:xfrm rot="5400000">
            <a:off x="763479" y="48405"/>
            <a:ext cx="490267" cy="553553"/>
          </a:xfrm>
          <a:prstGeom prst="roundRect">
            <a:avLst>
              <a:gd name="adj" fmla="val 0"/>
            </a:avLst>
          </a:prstGeom>
          <a:gradFill flip="none" rotWithShape="1">
            <a:gsLst>
              <a:gs pos="62000">
                <a:srgbClr val="69A752"/>
              </a:gs>
              <a:gs pos="10000">
                <a:srgbClr val="A7D82D"/>
              </a:gs>
              <a:gs pos="95000">
                <a:srgbClr val="396F9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579130" y="91401"/>
            <a:ext cx="819668" cy="645160"/>
          </a:xfrm>
          <a:prstGeom prst="rect">
            <a:avLst/>
          </a:prstGeom>
        </p:spPr>
        <p:txBody>
          <a:bodyPr wrap="square">
            <a:spAutoFit/>
          </a:bodyPr>
          <a:lstStyle/>
          <a:p>
            <a:pPr algn="r"/>
            <a:r>
              <a:rPr lang="en-US" altLang="zh-CN" sz="3600" dirty="0">
                <a:solidFill>
                  <a:schemeClr val="bg1"/>
                </a:solidFill>
                <a:latin typeface="微软雅黑" panose="020B0503020204020204" pitchFamily="34" charset="-122"/>
                <a:ea typeface="微软雅黑" panose="020B0503020204020204" pitchFamily="34" charset="-122"/>
              </a:rPr>
              <a:t>02</a:t>
            </a:r>
            <a:endParaRPr lang="en-US" sz="3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435744" y="264216"/>
            <a:ext cx="5868305" cy="398780"/>
          </a:xfrm>
          <a:prstGeom prst="rect">
            <a:avLst/>
          </a:prstGeom>
        </p:spPr>
        <p:txBody>
          <a:bodyPr wrap="square">
            <a:spAutoFit/>
          </a:bodyPr>
          <a:lstStyle/>
          <a:p>
            <a:r>
              <a:rPr lang="zh-CN" altLang="en-US" sz="2000" b="1" spc="150" dirty="0">
                <a:solidFill>
                  <a:schemeClr val="tx1">
                    <a:lumMod val="75000"/>
                    <a:lumOff val="25000"/>
                  </a:schemeClr>
                </a:solidFill>
                <a:latin typeface="微软雅黑" panose="020B0503020204020204" pitchFamily="34" charset="-122"/>
                <a:ea typeface="微软雅黑" panose="020B0503020204020204" pitchFamily="34" charset="-122"/>
              </a:rPr>
              <a:t>研究案例</a:t>
            </a:r>
          </a:p>
        </p:txBody>
      </p:sp>
      <p:cxnSp>
        <p:nvCxnSpPr>
          <p:cNvPr id="7" name="直接连接符 6"/>
          <p:cNvCxnSpPr/>
          <p:nvPr/>
        </p:nvCxnSpPr>
        <p:spPr>
          <a:xfrm>
            <a:off x="1392330" y="-190500"/>
            <a:ext cx="0" cy="7432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0652531" y="253204"/>
            <a:ext cx="795596" cy="281697"/>
          </a:xfrm>
          <a:prstGeom prst="rect">
            <a:avLst/>
          </a:prstGeom>
        </p:spPr>
      </p:pic>
      <p:sp>
        <p:nvSpPr>
          <p:cNvPr id="10" name="标题 1">
            <a:extLst>
              <a:ext uri="{FF2B5EF4-FFF2-40B4-BE49-F238E27FC236}">
                <a16:creationId xmlns:a16="http://schemas.microsoft.com/office/drawing/2014/main" id="{61A0BCCC-6128-44BD-BD06-6D56EFDFDB16}"/>
              </a:ext>
            </a:extLst>
          </p:cNvPr>
          <p:cNvSpPr txBox="1">
            <a:spLocks/>
          </p:cNvSpPr>
          <p:nvPr/>
        </p:nvSpPr>
        <p:spPr>
          <a:xfrm>
            <a:off x="591852" y="983988"/>
            <a:ext cx="10968991" cy="751567"/>
          </a:xfrm>
          <a:prstGeom prst="rect">
            <a:avLst/>
          </a:prstGeom>
        </p:spPr>
        <p:txBody>
          <a:bodyPr/>
          <a:lstStyle>
            <a:lvl1pPr algn="l" rtl="0" eaLnBrk="0" fontAlgn="base" hangingPunct="0">
              <a:spcBef>
                <a:spcPct val="0"/>
              </a:spcBef>
              <a:spcAft>
                <a:spcPct val="0"/>
              </a:spcAft>
              <a:defRPr sz="2399">
                <a:solidFill>
                  <a:schemeClr val="accent2"/>
                </a:solidFill>
                <a:latin typeface="+mj-lt"/>
                <a:ea typeface="+mj-ea"/>
                <a:cs typeface="+mj-cs"/>
              </a:defRPr>
            </a:lvl1pPr>
            <a:lvl2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399">
                <a:solidFill>
                  <a:schemeClr val="accent2"/>
                </a:solidFill>
                <a:latin typeface="Arial" panose="020B0604020202020204" pitchFamily="34" charset="0"/>
                <a:ea typeface="微软雅黑" panose="020B0503020204020204" pitchFamily="34" charset="-122"/>
              </a:defRPr>
            </a:lvl5pPr>
            <a:lvl6pPr marL="457017"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6pPr>
            <a:lvl7pPr marL="914034"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7pPr>
            <a:lvl8pPr marL="1371051"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8pPr>
            <a:lvl9pPr marL="1828068" algn="l" rtl="0" eaLnBrk="1" fontAlgn="base" hangingPunct="1">
              <a:spcBef>
                <a:spcPct val="0"/>
              </a:spcBef>
              <a:spcAft>
                <a:spcPct val="0"/>
              </a:spcAft>
              <a:defRPr sz="2399">
                <a:solidFill>
                  <a:schemeClr val="accent2"/>
                </a:solidFill>
                <a:latin typeface="Arial" panose="020B0604020202020204" pitchFamily="34" charset="0"/>
                <a:ea typeface="微软雅黑" panose="020B0503020204020204" pitchFamily="34" charset="-122"/>
              </a:defRPr>
            </a:lvl9pPr>
          </a:lstStyle>
          <a:p>
            <a:pPr defTabSz="914034">
              <a:defRPr/>
            </a:pPr>
            <a:r>
              <a:rPr kumimoji="0" lang="zh-CN" altLang="en-US"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菌群</a:t>
            </a:r>
            <a:r>
              <a:rPr kumimoji="0" lang="en-US" altLang="zh-CN"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2000" b="1" i="0" u="none" strike="noStrike" kern="1200" cap="none" spc="0" normalizeH="0" baseline="0" noProof="0" dirty="0">
                <a:ln>
                  <a:noFill/>
                </a:ln>
                <a:solidFill>
                  <a:srgbClr val="292929"/>
                </a:solidFill>
                <a:effectLst/>
                <a:uLnTx/>
                <a:uFillTx/>
                <a:latin typeface="Arial" panose="020B0604020202020204" pitchFamily="34" charset="0"/>
                <a:ea typeface="微软雅黑" panose="020B0503020204020204" pitchFamily="34" charset="-122"/>
                <a:sym typeface="Arial" panose="020B0604020202020204" pitchFamily="34" charset="0"/>
              </a:rPr>
              <a:t>代谢组：</a:t>
            </a:r>
            <a:r>
              <a:rPr lang="zh-CN" altLang="en-US" sz="1600" dirty="0">
                <a:solidFill>
                  <a:srgbClr val="2E3033"/>
                </a:solidFill>
                <a:latin typeface="Arial" panose="020B0604020202020204" pitchFamily="34" charset="0"/>
                <a:ea typeface="微软雅黑" panose="020B0503020204020204" pitchFamily="34" charset="-122"/>
              </a:rPr>
              <a:t>脾阳虚证</a:t>
            </a:r>
            <a:r>
              <a:rPr kumimoji="0" lang="zh-CN" altLang="en-US" sz="1600" u="none" strike="noStrike" kern="1200" cap="none" spc="0" normalizeH="0" baseline="0" noProof="0" dirty="0">
                <a:ln>
                  <a:noFill/>
                </a:ln>
                <a:solidFill>
                  <a:srgbClr val="2E3033"/>
                </a:solidFill>
                <a:uLnTx/>
                <a:uFillTx/>
                <a:latin typeface="Arial" panose="020B0604020202020204" pitchFamily="34" charset="0"/>
                <a:ea typeface="微软雅黑" panose="020B0503020204020204" pitchFamily="34" charset="-122"/>
                <a:sym typeface="Arial" panose="020B0604020202020204" pitchFamily="34" charset="0"/>
              </a:rPr>
              <a:t>的</a:t>
            </a:r>
            <a:r>
              <a:rPr lang="zh-CN" altLang="en-US" sz="1600" dirty="0">
                <a:solidFill>
                  <a:srgbClr val="2E3033"/>
                </a:solidFill>
                <a:latin typeface="Arial" panose="020B0604020202020204" pitchFamily="34" charset="0"/>
                <a:ea typeface="微软雅黑" panose="020B0503020204020204" pitchFamily="34" charset="-122"/>
              </a:rPr>
              <a:t>代谢和菌群特征</a:t>
            </a:r>
            <a:endParaRPr lang="zh-CN" altLang="en-US" sz="1600" dirty="0">
              <a:solidFill>
                <a:srgbClr val="2E3033"/>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FC938D41-002A-4DC9-A167-12CF45002F03}"/>
              </a:ext>
            </a:extLst>
          </p:cNvPr>
          <p:cNvSpPr txBox="1"/>
          <p:nvPr/>
        </p:nvSpPr>
        <p:spPr>
          <a:xfrm>
            <a:off x="350677" y="5873988"/>
            <a:ext cx="11210166" cy="830997"/>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脾阳虚证患者菌群中厚壁菌门增多、拟杆菌门减少，菌群组成有显著变化，血浆和尿液中多个代谢通路被扰动；</a:t>
            </a:r>
            <a:endParaRPr lang="en-US" altLang="zh-CN" sz="1600" dirty="0">
              <a:solidFill>
                <a:srgbClr val="2E3033"/>
              </a:solidFill>
              <a:latin typeface="Arial" panose="020B0604020202020204" pitchFamily="34" charset="0"/>
            </a:endParaRPr>
          </a:p>
          <a:p>
            <a:pPr marL="285750" indent="-285750">
              <a:buFont typeface="Wingdings" panose="05000000000000000000" pitchFamily="2" charset="2"/>
              <a:buChar char="Ø"/>
            </a:pPr>
            <a:r>
              <a:rPr lang="zh-CN" altLang="en-US" sz="1600" dirty="0">
                <a:solidFill>
                  <a:srgbClr val="2E3033"/>
                </a:solidFill>
                <a:latin typeface="Arial" panose="020B0604020202020204" pitchFamily="34" charset="0"/>
              </a:rPr>
              <a:t>综合分析菌群与代谢物，鉴定出</a:t>
            </a:r>
            <a:r>
              <a:rPr lang="en-US" altLang="zh-CN" sz="1600" dirty="0">
                <a:solidFill>
                  <a:srgbClr val="2E3033"/>
                </a:solidFill>
                <a:latin typeface="Arial" panose="020B0604020202020204" pitchFamily="34" charset="0"/>
              </a:rPr>
              <a:t>norank_f_CFT112H7</a:t>
            </a:r>
            <a:r>
              <a:rPr lang="zh-CN" altLang="en-US" sz="1600" dirty="0">
                <a:solidFill>
                  <a:srgbClr val="2E3033"/>
                </a:solidFill>
                <a:latin typeface="Arial" panose="020B0604020202020204" pitchFamily="34" charset="0"/>
              </a:rPr>
              <a:t>，</a:t>
            </a:r>
            <a:r>
              <a:rPr lang="en-US" altLang="zh-CN" sz="1600" dirty="0" err="1">
                <a:solidFill>
                  <a:srgbClr val="2E3033"/>
                </a:solidFill>
                <a:latin typeface="Arial" panose="020B0604020202020204" pitchFamily="34" charset="0"/>
              </a:rPr>
              <a:t>f_lachnospiraceae</a:t>
            </a:r>
            <a:r>
              <a:rPr lang="zh-CN" altLang="en-US" sz="1600" dirty="0">
                <a:solidFill>
                  <a:srgbClr val="2E3033"/>
                </a:solidFill>
                <a:latin typeface="Arial" panose="020B0604020202020204" pitchFamily="34" charset="0"/>
              </a:rPr>
              <a:t>和拟杆菌属与宿主粘膜完整性、胆汁酸代谢和多糖分解相关。</a:t>
            </a:r>
            <a:endParaRPr lang="en-US" altLang="zh-CN" sz="1600" dirty="0">
              <a:solidFill>
                <a:srgbClr val="2E3033"/>
              </a:solidFill>
              <a:latin typeface="Arial" panose="020B0604020202020204" pitchFamily="34" charset="0"/>
            </a:endParaRPr>
          </a:p>
        </p:txBody>
      </p:sp>
      <p:pic>
        <p:nvPicPr>
          <p:cNvPr id="2" name="图片 1">
            <a:extLst>
              <a:ext uri="{FF2B5EF4-FFF2-40B4-BE49-F238E27FC236}">
                <a16:creationId xmlns:a16="http://schemas.microsoft.com/office/drawing/2014/main" id="{FAA5B294-8053-4680-8E5C-A0CE38D8B100}"/>
              </a:ext>
            </a:extLst>
          </p:cNvPr>
          <p:cNvPicPr>
            <a:picLocks noChangeAspect="1"/>
          </p:cNvPicPr>
          <p:nvPr/>
        </p:nvPicPr>
        <p:blipFill>
          <a:blip r:embed="rId4"/>
          <a:stretch>
            <a:fillRect/>
          </a:stretch>
        </p:blipFill>
        <p:spPr>
          <a:xfrm>
            <a:off x="472596" y="2109328"/>
            <a:ext cx="5572106" cy="3013118"/>
          </a:xfrm>
          <a:prstGeom prst="rect">
            <a:avLst/>
          </a:prstGeom>
        </p:spPr>
      </p:pic>
      <p:sp>
        <p:nvSpPr>
          <p:cNvPr id="15" name="文本框 14">
            <a:extLst>
              <a:ext uri="{FF2B5EF4-FFF2-40B4-BE49-F238E27FC236}">
                <a16:creationId xmlns:a16="http://schemas.microsoft.com/office/drawing/2014/main" id="{93350656-DD3F-497F-B84B-E49E49FA3107}"/>
              </a:ext>
            </a:extLst>
          </p:cNvPr>
          <p:cNvSpPr txBox="1"/>
          <p:nvPr/>
        </p:nvSpPr>
        <p:spPr>
          <a:xfrm>
            <a:off x="-12192" y="6457890"/>
            <a:ext cx="12192000" cy="400110"/>
          </a:xfrm>
          <a:prstGeom prst="rect">
            <a:avLst/>
          </a:prstGeom>
          <a:noFill/>
        </p:spPr>
        <p:txBody>
          <a:bodyPr wrap="square">
            <a:spAutoFit/>
          </a:bodyPr>
          <a:lstStyle/>
          <a:p>
            <a:pPr algn="ctr"/>
            <a:r>
              <a:rPr lang="en-US" altLang="zh-CN" sz="1000" b="1" i="0"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Integrative metabolic and microbial profiling on patients with Spleen-yang-deficiency syndrome.</a:t>
            </a:r>
            <a:br>
              <a:rPr lang="en-US" altLang="zh-CN" sz="1000" dirty="0">
                <a:solidFill>
                  <a:schemeClr val="bg1">
                    <a:lumMod val="75000"/>
                  </a:schemeClr>
                </a:solidFill>
              </a:rPr>
            </a:br>
            <a:r>
              <a:rPr lang="en-US" altLang="zh-CN" sz="10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Scientific Reports</a:t>
            </a:r>
            <a:r>
              <a:rPr lang="en-US" altLang="zh-CN" sz="1000" b="0" i="0" dirty="0">
                <a:solidFill>
                  <a:schemeClr val="bg1">
                    <a:lumMod val="75000"/>
                  </a:schemeClr>
                </a:solidFill>
                <a:effectLst/>
                <a:latin typeface="Microsoft Yahei" panose="020B0503020204020204" pitchFamily="34" charset="-122"/>
                <a:ea typeface="Microsoft Yahei" panose="020B0503020204020204" pitchFamily="34" charset="-122"/>
              </a:rPr>
              <a:t> ( IF 3.998 ) </a:t>
            </a:r>
            <a:r>
              <a:rPr lang="en-US" altLang="zh-CN" sz="1000" b="1" i="0" dirty="0">
                <a:solidFill>
                  <a:schemeClr val="bg1">
                    <a:lumMod val="75000"/>
                  </a:schemeClr>
                </a:solidFill>
                <a:effectLst/>
                <a:latin typeface="Microsoft Yahei" panose="020B0503020204020204" pitchFamily="34" charset="-122"/>
                <a:ea typeface="Microsoft Yahei" panose="020B0503020204020204" pitchFamily="34" charset="-122"/>
              </a:rPr>
              <a:t>Pub Date : 2018-Apr-26</a:t>
            </a:r>
            <a:r>
              <a:rPr lang="en-US" altLang="zh-CN" sz="1000" b="0" i="0" dirty="0">
                <a:solidFill>
                  <a:schemeClr val="bg1">
                    <a:lumMod val="75000"/>
                  </a:schemeClr>
                </a:solidFill>
                <a:effectLst/>
                <a:latin typeface="Microsoft Yahei" panose="020B0503020204020204" pitchFamily="34" charset="-122"/>
                <a:ea typeface="Microsoft Yahei" panose="020B0503020204020204" pitchFamily="34" charset="-122"/>
              </a:rPr>
              <a:t> </a:t>
            </a:r>
            <a:r>
              <a:rPr lang="en-US" altLang="zh-CN" sz="1000" b="0" i="1" dirty="0">
                <a:solidFill>
                  <a:schemeClr val="bg1">
                    <a:lumMod val="75000"/>
                  </a:schemeClr>
                </a:solidFill>
                <a:effectLst/>
                <a:latin typeface="Microsoft Yahei" panose="020B0503020204020204" pitchFamily="34" charset="-122"/>
                <a:ea typeface="Microsoft Yahei" panose="020B0503020204020204" pitchFamily="34" charset="-122"/>
              </a:rPr>
              <a:t>, DOI: </a:t>
            </a:r>
            <a:r>
              <a:rPr lang="en-US" altLang="zh-CN" sz="1000" b="0" i="1" u="none" strike="noStrike" dirty="0">
                <a:solidFill>
                  <a:schemeClr val="bg1">
                    <a:lumMod val="75000"/>
                  </a:schemeClr>
                </a:solidFill>
                <a:effectLst/>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10.1038/s41598-018-24130-7</a:t>
            </a:r>
            <a:endParaRPr lang="zh-CN" altLang="en-US" sz="1000" dirty="0">
              <a:solidFill>
                <a:schemeClr val="bg1">
                  <a:lumMod val="75000"/>
                </a:schemeClr>
              </a:solidFill>
            </a:endParaRPr>
          </a:p>
        </p:txBody>
      </p:sp>
      <p:pic>
        <p:nvPicPr>
          <p:cNvPr id="11" name="图片 10">
            <a:extLst>
              <a:ext uri="{FF2B5EF4-FFF2-40B4-BE49-F238E27FC236}">
                <a16:creationId xmlns:a16="http://schemas.microsoft.com/office/drawing/2014/main" id="{0455896C-E92D-49D4-91A1-89F5846925A4}"/>
              </a:ext>
            </a:extLst>
          </p:cNvPr>
          <p:cNvPicPr>
            <a:picLocks noChangeAspect="1"/>
          </p:cNvPicPr>
          <p:nvPr/>
        </p:nvPicPr>
        <p:blipFill>
          <a:blip r:embed="rId7"/>
          <a:stretch>
            <a:fillRect/>
          </a:stretch>
        </p:blipFill>
        <p:spPr>
          <a:xfrm>
            <a:off x="6044702" y="3355205"/>
            <a:ext cx="6096001" cy="2482735"/>
          </a:xfrm>
          <a:prstGeom prst="rect">
            <a:avLst/>
          </a:prstGeom>
        </p:spPr>
      </p:pic>
      <p:pic>
        <p:nvPicPr>
          <p:cNvPr id="12" name="图片 11">
            <a:extLst>
              <a:ext uri="{FF2B5EF4-FFF2-40B4-BE49-F238E27FC236}">
                <a16:creationId xmlns:a16="http://schemas.microsoft.com/office/drawing/2014/main" id="{B6825225-2477-4B34-992F-6D4A8B3EB857}"/>
              </a:ext>
            </a:extLst>
          </p:cNvPr>
          <p:cNvPicPr>
            <a:picLocks noChangeAspect="1"/>
          </p:cNvPicPr>
          <p:nvPr/>
        </p:nvPicPr>
        <p:blipFill>
          <a:blip r:embed="rId8"/>
          <a:stretch>
            <a:fillRect/>
          </a:stretch>
        </p:blipFill>
        <p:spPr>
          <a:xfrm>
            <a:off x="6651441" y="512793"/>
            <a:ext cx="4235680" cy="2792160"/>
          </a:xfrm>
          <a:prstGeom prst="rect">
            <a:avLst/>
          </a:prstGeom>
        </p:spPr>
      </p:pic>
    </p:spTree>
    <p:extLst>
      <p:ext uri="{BB962C8B-B14F-4D97-AF65-F5344CB8AC3E}">
        <p14:creationId xmlns:p14="http://schemas.microsoft.com/office/powerpoint/2010/main" val="51554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康美华大主题色">
      <a:dk1>
        <a:srgbClr val="000000"/>
      </a:dk1>
      <a:lt1>
        <a:srgbClr val="FAFAFA"/>
      </a:lt1>
      <a:dk2>
        <a:srgbClr val="424242"/>
      </a:dk2>
      <a:lt2>
        <a:srgbClr val="FAFAFA"/>
      </a:lt2>
      <a:accent1>
        <a:srgbClr val="7AB756"/>
      </a:accent1>
      <a:accent2>
        <a:srgbClr val="176F98"/>
      </a:accent2>
      <a:accent3>
        <a:srgbClr val="1CB6BF"/>
      </a:accent3>
      <a:accent4>
        <a:srgbClr val="1C365C"/>
      </a:accent4>
      <a:accent5>
        <a:srgbClr val="FFC000"/>
      </a:accent5>
      <a:accent6>
        <a:srgbClr val="BE525F"/>
      </a:accent6>
      <a:hlink>
        <a:srgbClr val="2FB6E4"/>
      </a:hlink>
      <a:folHlink>
        <a:srgbClr val="424242"/>
      </a:folHlink>
    </a:clrScheme>
    <a:fontScheme name="康美华大字体">
      <a:majorFont>
        <a:latin typeface="Arial"/>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6350">
          <a:solidFill>
            <a:schemeClr val="bg1">
              <a:lumMod val="9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3002</TotalTime>
  <Words>1578</Words>
  <Application>Microsoft Office PowerPoint</Application>
  <PresentationFormat>宽屏</PresentationFormat>
  <Paragraphs>57</Paragraphs>
  <Slides>6</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vt:i4>
      </vt:variant>
    </vt:vector>
  </HeadingPairs>
  <TitlesOfParts>
    <vt:vector size="17" baseType="lpstr">
      <vt:lpstr>等线</vt:lpstr>
      <vt:lpstr>微软雅黑</vt:lpstr>
      <vt:lpstr>微软雅黑</vt:lpstr>
      <vt:lpstr>微软雅黑 Light</vt:lpstr>
      <vt:lpstr>Arial</vt:lpstr>
      <vt:lpstr>Arial</vt:lpstr>
      <vt:lpstr>Bahnschrift Light</vt:lpstr>
      <vt:lpstr>Calibri</vt:lpstr>
      <vt:lpstr>Helvetica Neue</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晋洲 林</dc:creator>
  <cp:lastModifiedBy>Chen Yang</cp:lastModifiedBy>
  <cp:revision>781</cp:revision>
  <dcterms:created xsi:type="dcterms:W3CDTF">2019-02-04T07:26:00Z</dcterms:created>
  <dcterms:modified xsi:type="dcterms:W3CDTF">2020-10-28T06:46:05Z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